
<file path=[Content_Types].xml><?xml version="1.0" encoding="utf-8"?>
<Types xmlns="http://schemas.openxmlformats.org/package/2006/content-types">
  <Default ContentType="image/jpeg" Extension="jpg"/>
  <Default ContentType="application/vnd.openxmlformats-officedocument.spreadsheetml.sheet" Extension="xlsx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ms-office.chartcolorstyle+xml" PartName="/ppt/charts/colors1.xml"/>
  <Override ContentType="application/vnd.ms-office.chartcolorstyle+xml" PartName="/ppt/charts/colors2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drawingml.chart+xml" PartName="/ppt/charts/chart2.xml"/>
  <Override ContentType="application/vnd.openxmlformats-officedocument.drawingml.chart+xml" PartName="/ppt/charts/chart1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custom-properties+xml" PartName="/docProps/custom.xml"/>
  <Override ContentType="application/binary" PartName="/ppt/metadata"/>
  <Override ContentType="application/vnd.openxmlformats-officedocument.presentationml.notesMaster+xml" PartName="/ppt/notesMasters/notesMaster1.xml"/>
  <Override ContentType="application/vnd.ms-office.chartstyle+xml" PartName="/ppt/charts/style1.xml"/>
  <Override ContentType="application/vnd.ms-office.chartstyle+xml" PartName="/ppt/charts/style2.xml"/>
  <Override ContentType="application/vnd.openxmlformats-officedocument.presentationml.presProps+xml" PartName="/ppt/presProps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custom-properties" Target="docProps/custom.xml"/><Relationship Id="rId2" Type="http://schemas.openxmlformats.org/package/2006/relationships/metadata/core-properties" Target="docProps/core.xml"/><Relationship Id="rId3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</p:sldIdLst>
  <p:sldSz cy="5143500" cx="9144000"/>
  <p:notesSz cx="6858000" cy="9144000"/>
  <p:embeddedFontLst>
    <p:embeddedFont>
      <p:font typeface="Oswald Medium"/>
      <p:regular r:id="rId23"/>
      <p:bold r:id="rId24"/>
    </p:embeddedFont>
    <p:embeddedFont>
      <p:font typeface="Oswald Light"/>
      <p:regular r:id="rId25"/>
      <p:bold r:id="rId26"/>
    </p:embeddedFont>
    <p:embeddedFont>
      <p:font typeface="Oswald"/>
      <p:regular r:id="rId27"/>
      <p:bold r:id="rId28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  <p:ext uri="GoogleSlidesCustomDataVersion2">
      <go:slidesCustomData xmlns:go="http://customooxmlschemas.google.com/" r:id="rId29" roundtripDataSignature="AMtx7mj4uSAAnT51VkBGMa0OjfiAlAKAC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D0E9F9B0-5195-4452-89DD-DDB2FA61B722}">
  <a:tblStyle styleId="{D0E9F9B0-5195-4452-89DD-DDB2FA61B722}" styleName="Table_0">
    <a:wholeTbl>
      <a:tcTxStyle b="off" i="off">
        <a:font>
          <a:latin typeface="Arial"/>
          <a:ea typeface="Arial"/>
          <a:cs typeface="Arial"/>
        </a:font>
        <a:schemeClr val="dk1"/>
      </a:tcTxStyle>
      <a:tcStyle>
        <a:tcBdr>
          <a:left>
            <a:ln cap="flat" cmpd="sng" w="12700">
              <a:solidFill>
                <a:schemeClr val="accent2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12700">
              <a:solidFill>
                <a:schemeClr val="accent2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12700">
              <a:solidFill>
                <a:schemeClr val="accent2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12700">
              <a:solidFill>
                <a:schemeClr val="accent2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12700">
              <a:solidFill>
                <a:schemeClr val="accent2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12700">
              <a:solidFill>
                <a:schemeClr val="accent2"/>
              </a:solidFill>
              <a:prstDash val="solid"/>
              <a:round/>
              <a:headEnd len="sm" w="sm" type="none"/>
              <a:tailEnd len="sm" w="sm" type="none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 b="off" i="off"/>
      <a:tcStyle>
        <a:fill>
          <a:solidFill>
            <a:schemeClr val="accent2">
              <a:alpha val="20000"/>
            </a:schemeClr>
          </a:solidFill>
        </a:fill>
      </a:tcStyle>
    </a:band1H>
    <a:band2H>
      <a:tcTxStyle b="off" i="off"/>
    </a:band2H>
    <a:band1V>
      <a:tcTxStyle b="off" i="off"/>
      <a:tcStyle>
        <a:fill>
          <a:solidFill>
            <a:schemeClr val="accent2">
              <a:alpha val="20000"/>
            </a:schemeClr>
          </a:solidFill>
        </a:fill>
      </a:tcStyle>
    </a:band1V>
    <a:band2V>
      <a:tcTxStyle b="off" i="off"/>
    </a:band2V>
    <a:lastCol>
      <a:tcTxStyle b="on" i="off"/>
    </a:lastCol>
    <a:firstCol>
      <a:tcTxStyle b="on" i="off"/>
    </a:firstCol>
    <a:lastRow>
      <a:tcTxStyle b="on" i="off"/>
      <a:tcStyle>
        <a:tcBdr>
          <a:top>
            <a:ln cap="flat" cmpd="sng" w="50800">
              <a:solidFill>
                <a:schemeClr val="accent2"/>
              </a:solidFill>
              <a:prstDash val="solid"/>
              <a:round/>
              <a:headEnd len="sm" w="sm" type="none"/>
              <a:tailEnd len="sm" w="sm" type="none"/>
            </a:ln>
          </a:top>
        </a:tcBdr>
        <a:fill>
          <a:solidFill>
            <a:srgbClr val="FFFFFF">
              <a:alpha val="0"/>
            </a:srgbClr>
          </a:solidFill>
        </a:fill>
      </a:tcStyle>
    </a:lastRow>
    <a:seCell>
      <a:tcTxStyle b="off" i="off"/>
    </a:seCell>
    <a:swCell>
      <a:tcTxStyle b="off" i="off"/>
    </a:swCell>
    <a:firstRow>
      <a:tcTxStyle b="on" i="off"/>
      <a:tcStyle>
        <a:tcBdr>
          <a:bottom>
            <a:ln cap="flat" cmpd="sng" w="25400">
              <a:solidFill>
                <a:schemeClr val="accent2"/>
              </a:solidFill>
              <a:prstDash val="solid"/>
              <a:round/>
              <a:headEnd len="sm" w="sm" type="none"/>
              <a:tailEnd len="sm" w="sm" type="none"/>
            </a:ln>
          </a:bottom>
        </a:tcBdr>
        <a:fill>
          <a:solidFill>
            <a:srgbClr val="FFFFFF">
              <a:alpha val="0"/>
            </a:srgbClr>
          </a:solidFill>
        </a:fill>
      </a:tcStyle>
    </a:firstRow>
    <a:neCell>
      <a:tcTxStyle b="off" i="off"/>
    </a:neCell>
    <a:nwCell>
      <a:tcTxStyle b="off" i="off"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font" Target="fonts/OswaldMedium-bold.fntdata"/><Relationship Id="rId23" Type="http://schemas.openxmlformats.org/officeDocument/2006/relationships/font" Target="fonts/OswaldMedium-regular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26" Type="http://schemas.openxmlformats.org/officeDocument/2006/relationships/font" Target="fonts/OswaldLight-bold.fntdata"/><Relationship Id="rId25" Type="http://schemas.openxmlformats.org/officeDocument/2006/relationships/font" Target="fonts/OswaldLight-regular.fntdata"/><Relationship Id="rId28" Type="http://schemas.openxmlformats.org/officeDocument/2006/relationships/font" Target="fonts/Oswald-bold.fntdata"/><Relationship Id="rId27" Type="http://schemas.openxmlformats.org/officeDocument/2006/relationships/font" Target="fonts/Oswald-regular.fntdata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29" Type="http://customschemas.google.com/relationships/presentationmetadata" Target="metadata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charts/_rels/chart1.xml.rels><?xml version="1.0" encoding="UTF-8" standalone="yes"?><Relationships xmlns="http://schemas.openxmlformats.org/package/2006/relationships"><Relationship Id="rId1" Type="http://schemas.microsoft.com/office/2011/relationships/chartStyle" Target="style1.xml"/><Relationship Id="rId2" Type="http://schemas.microsoft.com/office/2011/relationships/chartColorStyle" Target="colors1.xml"/><Relationship Id="rId3" Type="http://schemas.openxmlformats.org/officeDocument/2006/relationships/package" Target="../embeddings/Microsoft_Excel_Sheet1.xlsx"/></Relationships>
</file>

<file path=ppt/charts/_rels/chart2.xml.rels><?xml version="1.0" encoding="UTF-8" standalone="yes"?><Relationships xmlns="http://schemas.openxmlformats.org/package/2006/relationships"><Relationship Id="rId1" Type="http://schemas.microsoft.com/office/2011/relationships/chartStyle" Target="style2.xml"/><Relationship Id="rId2" Type="http://schemas.microsoft.com/office/2011/relationships/chartColorStyle" Target="colors2.xml"/><Relationship Id="rId3" Type="http://schemas.openxmlformats.org/officeDocument/2006/relationships/package" Target="../embeddings/Microsoft_Excel_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l-PL">
                <a:latin typeface="Oswald" panose="00000500000000000000" pitchFamily="2" charset="-18"/>
              </a:rPr>
              <a:t>Wyniki finansowe</a:t>
            </a:r>
            <a:r>
              <a:rPr lang="pl-PL" baseline="0">
                <a:latin typeface="Oswald" panose="00000500000000000000" pitchFamily="2" charset="-18"/>
              </a:rPr>
              <a:t> w mln zł</a:t>
            </a:r>
            <a:endParaRPr lang="pl-PL">
              <a:latin typeface="Oswald" panose="00000500000000000000" pitchFamily="2" charset="-18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Przychody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Oswald" panose="00000500000000000000" pitchFamily="2" charset="-18"/>
                    <a:ea typeface="+mn-ea"/>
                    <a:cs typeface="+mn-cs"/>
                  </a:defRPr>
                </a:pPr>
                <a:endParaRPr lang="pl-P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Arkusz1!$A$2:$A$4</c:f>
              <c:numCache>
                <c:formatCode>General</c:formatCode>
                <c:ptCount val="3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</c:numCache>
            </c:numRef>
          </c:cat>
          <c:val>
            <c:numRef>
              <c:f>Arkusz1!$B$2:$B$4</c:f>
              <c:numCache>
                <c:formatCode>General</c:formatCode>
                <c:ptCount val="3"/>
                <c:pt idx="0">
                  <c:v>13.4</c:v>
                </c:pt>
                <c:pt idx="1">
                  <c:v>13.9</c:v>
                </c:pt>
                <c:pt idx="2">
                  <c:v>15.5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D1C-4DCF-A243-0DC84867B742}"/>
            </c:ext>
          </c:extLst>
        </c:ser>
        <c:ser>
          <c:idx val="1"/>
          <c:order val="1"/>
          <c:tx>
            <c:strRef>
              <c:f>Arkusz1!$C$1</c:f>
              <c:strCache>
                <c:ptCount val="1"/>
                <c:pt idx="0">
                  <c:v>Zysk netto</c:v>
                </c:pt>
              </c:strCache>
            </c:strRef>
          </c:tx>
          <c:spPr>
            <a:solidFill>
              <a:srgbClr val="92D05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Oswald" panose="00000500000000000000" pitchFamily="2" charset="-18"/>
                    <a:ea typeface="+mn-ea"/>
                    <a:cs typeface="+mn-cs"/>
                  </a:defRPr>
                </a:pPr>
                <a:endParaRPr lang="pl-P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Arkusz1!$A$2:$A$4</c:f>
              <c:numCache>
                <c:formatCode>General</c:formatCode>
                <c:ptCount val="3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</c:numCache>
            </c:numRef>
          </c:cat>
          <c:val>
            <c:numRef>
              <c:f>Arkusz1!$C$2:$C$4</c:f>
              <c:numCache>
                <c:formatCode>General</c:formatCode>
                <c:ptCount val="3"/>
                <c:pt idx="0">
                  <c:v>8.6999999999999993</c:v>
                </c:pt>
                <c:pt idx="1">
                  <c:v>8</c:v>
                </c:pt>
                <c:pt idx="2">
                  <c:v>7.6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D1C-4DCF-A243-0DC84867B742}"/>
            </c:ext>
          </c:extLst>
        </c:ser>
        <c:ser>
          <c:idx val="2"/>
          <c:order val="2"/>
          <c:tx>
            <c:strRef>
              <c:f>Arkusz1!$D$1</c:f>
              <c:strCache>
                <c:ptCount val="1"/>
                <c:pt idx="0">
                  <c:v>EBITDA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Oswald" panose="00000500000000000000" pitchFamily="2" charset="-18"/>
                    <a:ea typeface="+mn-ea"/>
                    <a:cs typeface="+mn-cs"/>
                  </a:defRPr>
                </a:pPr>
                <a:endParaRPr lang="pl-P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Arkusz1!$A$2:$A$4</c:f>
              <c:numCache>
                <c:formatCode>General</c:formatCode>
                <c:ptCount val="3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</c:numCache>
            </c:numRef>
          </c:cat>
          <c:val>
            <c:numRef>
              <c:f>Arkusz1!$D$2:$D$4</c:f>
              <c:numCache>
                <c:formatCode>General</c:formatCode>
                <c:ptCount val="3"/>
                <c:pt idx="0">
                  <c:v>10.9</c:v>
                </c:pt>
                <c:pt idx="1">
                  <c:v>10.199999999999999</c:v>
                </c:pt>
                <c:pt idx="2">
                  <c:v>12.3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D1C-4DCF-A243-0DC84867B742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047482624"/>
        <c:axId val="1075819024"/>
      </c:barChart>
      <c:catAx>
        <c:axId val="10474826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Oswald" panose="00000500000000000000" pitchFamily="2" charset="-18"/>
                <a:ea typeface="+mn-ea"/>
                <a:cs typeface="+mn-cs"/>
              </a:defRPr>
            </a:pPr>
            <a:endParaRPr lang="pl-PL"/>
          </a:p>
        </c:txPr>
        <c:crossAx val="1075819024"/>
        <c:crosses val="autoZero"/>
        <c:auto val="1"/>
        <c:lblAlgn val="ctr"/>
        <c:lblOffset val="100"/>
        <c:noMultiLvlLbl val="0"/>
      </c:catAx>
      <c:valAx>
        <c:axId val="1075819024"/>
        <c:scaling>
          <c:orientation val="minMax"/>
          <c:max val="18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Oswald" panose="00000500000000000000" pitchFamily="2" charset="-18"/>
                <a:ea typeface="+mn-ea"/>
                <a:cs typeface="+mn-cs"/>
              </a:defRPr>
            </a:pPr>
            <a:endParaRPr lang="pl-PL"/>
          </a:p>
        </c:txPr>
        <c:crossAx val="1047482624"/>
        <c:crosses val="autoZero"/>
        <c:crossBetween val="between"/>
        <c:majorUnit val="4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 rtl="0">
            <a:defRPr lang="en-US" sz="1400" b="0" i="0" u="none" strike="noStrike" kern="1200" spc="0" baseline="0">
              <a:solidFill>
                <a:srgbClr val="000000">
                  <a:lumMod val="65000"/>
                  <a:lumOff val="35000"/>
                </a:srgbClr>
              </a:solidFill>
              <a:latin typeface="Oswald" panose="00000500000000000000" pitchFamily="2" charset="-18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l-PL">
                <a:latin typeface="Oswald" panose="00000500000000000000" pitchFamily="2" charset="-18"/>
              </a:rPr>
              <a:t>Dane </a:t>
            </a:r>
            <a:r>
              <a:rPr lang="pl-PL" baseline="0">
                <a:latin typeface="Oswald" panose="00000500000000000000" pitchFamily="2" charset="-18"/>
              </a:rPr>
              <a:t>w mln zł</a:t>
            </a:r>
            <a:endParaRPr lang="pl-PL">
              <a:latin typeface="Oswald" panose="00000500000000000000" pitchFamily="2" charset="-18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Saldo środków finansowych</c:v>
                </c:pt>
              </c:strCache>
            </c:strRef>
          </c:tx>
          <c:spPr>
            <a:solidFill>
              <a:srgbClr val="92D050"/>
            </a:solidFill>
            <a:ln>
              <a:solidFill>
                <a:schemeClr val="bg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Oswald" panose="00000500000000000000" pitchFamily="2" charset="-18"/>
                    <a:ea typeface="+mn-ea"/>
                    <a:cs typeface="+mn-cs"/>
                  </a:defRPr>
                </a:pPr>
                <a:endParaRPr lang="pl-P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Arkusz1!$A$2:$A$4</c:f>
              <c:numCache>
                <c:formatCode>General</c:formatCode>
                <c:ptCount val="3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</c:numCache>
            </c:numRef>
          </c:cat>
          <c:val>
            <c:numRef>
              <c:f>Arkusz1!$B$2:$B$4</c:f>
              <c:numCache>
                <c:formatCode>General</c:formatCode>
                <c:ptCount val="3"/>
                <c:pt idx="0">
                  <c:v>14</c:v>
                </c:pt>
                <c:pt idx="1">
                  <c:v>17.7</c:v>
                </c:pt>
                <c:pt idx="2">
                  <c:v>20.2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D1C-4DCF-A243-0DC84867B742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047482624"/>
        <c:axId val="1075819024"/>
      </c:barChart>
      <c:catAx>
        <c:axId val="10474826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Oswald" panose="00000500000000000000" pitchFamily="2" charset="-18"/>
                <a:ea typeface="+mn-ea"/>
                <a:cs typeface="+mn-cs"/>
              </a:defRPr>
            </a:pPr>
            <a:endParaRPr lang="pl-PL"/>
          </a:p>
        </c:txPr>
        <c:crossAx val="1075819024"/>
        <c:crosses val="autoZero"/>
        <c:auto val="1"/>
        <c:lblAlgn val="ctr"/>
        <c:lblOffset val="100"/>
        <c:noMultiLvlLbl val="0"/>
      </c:catAx>
      <c:valAx>
        <c:axId val="10758190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Oswald" panose="00000500000000000000" pitchFamily="2" charset="-18"/>
                <a:ea typeface="+mn-ea"/>
                <a:cs typeface="+mn-cs"/>
              </a:defRPr>
            </a:pPr>
            <a:endParaRPr lang="pl-PL"/>
          </a:p>
        </c:txPr>
        <c:crossAx val="104748262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 rtl="0">
            <a:defRPr lang="en-US" sz="1400" b="0" i="0" u="none" strike="noStrike" kern="1200" spc="0" baseline="0">
              <a:solidFill>
                <a:srgbClr val="000000">
                  <a:lumMod val="65000"/>
                  <a:lumOff val="35000"/>
                </a:srgbClr>
              </a:solidFill>
              <a:latin typeface="Oswald" panose="00000500000000000000" pitchFamily="2" charset="-18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2" name="Google Shape;52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2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3" name="Google Shape;163;p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1" lang="pl">
                <a:highlight>
                  <a:srgbClr val="FFFF00"/>
                </a:highlight>
              </a:rPr>
              <a:t>Dane za </a:t>
            </a:r>
            <a:r>
              <a:rPr b="1" lang="pl"/>
              <a:t>2023 rok do uzupełnienia WAŻNE, kolory inne </a:t>
            </a:r>
            <a:endParaRPr b="1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2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4" name="Google Shape;174;p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171450" lvl="0" marL="1714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•"/>
            </a:pPr>
            <a:r>
              <a:rPr lang="pl"/>
              <a:t>Przy platformach – co-op dostępny tylko na platformie PC Steam/konsole, w przyszłości na...; liczby do zmiany (opinie) </a:t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2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1" name="Google Shape;191;p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171450" lvl="0" marL="1714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•"/>
            </a:pPr>
            <a:r>
              <a:rPr lang="pl"/>
              <a:t>Przy platformach – co-op dostępny tylko na platformie PC Steam/konsole, w przyszłości na...; liczby do zmiany (opinie) </a:t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2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2" name="Google Shape;202;p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2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0" name="Google Shape;210;p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pl"/>
              <a:t>Dodamy grafikę z posta + dymek, że XX dnia przekorczyliśmy 250 tys. Follow </a:t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2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23" name="Google Shape;223;p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pl"/>
              <a:t>Osiągnięcie debiutu – jeden z celów oepracyjnych 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pl"/>
              <a:t>Konsole, co-op, aktualizacja zgodnie z road map gry, druga produkcja przez preprodukcję w 2024 roku, ciągły rozwój studia poprzez rozszerzania kompetencji, /// dodałem (SM) do zastanowienia, jak to lepiej ubrać w słowa? </a:t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2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54" name="Google Shape;254;p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pl"/>
              <a:t>Kontakt inwestorski do Render Cube + pomyślmy nad hasłem może coś o jakości? </a:t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4" name="Google Shape;64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5" name="Google Shape;75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pl"/>
              <a:t>Wstępnie ok, możęmy rozbić na 3 slajdy i działać graficznie </a:t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8" name="Google Shape;108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1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6" name="Google Shape;116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1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7" name="Google Shape;127;p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pl"/>
              <a:t>Obniżymy czarny pasek, wieksza czcionka, zdjęcie w dół </a:t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2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8" name="Google Shape;138;p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pl"/>
              <a:t>Tak, dodajemy tutaj wideo </a:t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2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3" name="Google Shape;143;p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3" name="Google Shape;153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1" lang="pl">
                <a:highlight>
                  <a:srgbClr val="FFFF00"/>
                </a:highlight>
              </a:rPr>
              <a:t>Dane za </a:t>
            </a:r>
            <a:r>
              <a:rPr b="1" lang="pl"/>
              <a:t>2023 rok do uzupełnienia WAŻNE</a:t>
            </a:r>
            <a:endParaRPr b="1"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7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7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6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6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5" name="Google Shape;15;p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6" name="Google Shape;16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9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9" name="Google Shape;19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1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10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10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1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12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12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13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1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14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" name="Google Shape;37;p14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14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14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1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5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p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" name="Google Shape;8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0.png"/><Relationship Id="rId4" Type="http://schemas.openxmlformats.org/officeDocument/2006/relationships/image" Target="../media/image18.png"/><Relationship Id="rId5" Type="http://schemas.openxmlformats.org/officeDocument/2006/relationships/image" Target="../media/image4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2.png"/><Relationship Id="rId4" Type="http://schemas.openxmlformats.org/officeDocument/2006/relationships/image" Target="../media/image3.png"/><Relationship Id="rId5" Type="http://schemas.openxmlformats.org/officeDocument/2006/relationships/chart" Target="../charts/chart2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4.png"/><Relationship Id="rId4" Type="http://schemas.openxmlformats.org/officeDocument/2006/relationships/image" Target="../media/image9.png"/><Relationship Id="rId9" Type="http://schemas.openxmlformats.org/officeDocument/2006/relationships/image" Target="../media/image29.png"/><Relationship Id="rId5" Type="http://schemas.openxmlformats.org/officeDocument/2006/relationships/image" Target="../media/image26.png"/><Relationship Id="rId6" Type="http://schemas.openxmlformats.org/officeDocument/2006/relationships/image" Target="../media/image22.png"/><Relationship Id="rId7" Type="http://schemas.openxmlformats.org/officeDocument/2006/relationships/image" Target="../media/image25.png"/><Relationship Id="rId8" Type="http://schemas.openxmlformats.org/officeDocument/2006/relationships/image" Target="../media/image30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2.png"/><Relationship Id="rId4" Type="http://schemas.openxmlformats.org/officeDocument/2006/relationships/image" Target="../media/image9.png"/><Relationship Id="rId5" Type="http://schemas.openxmlformats.org/officeDocument/2006/relationships/image" Target="../media/image2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3.png"/><Relationship Id="rId4" Type="http://schemas.openxmlformats.org/officeDocument/2006/relationships/image" Target="../media/image2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7.png"/><Relationship Id="rId4" Type="http://schemas.openxmlformats.org/officeDocument/2006/relationships/image" Target="../media/image9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4.png"/><Relationship Id="rId4" Type="http://schemas.openxmlformats.org/officeDocument/2006/relationships/image" Target="../media/image9.png"/><Relationship Id="rId5" Type="http://schemas.openxmlformats.org/officeDocument/2006/relationships/image" Target="../media/image2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0.png"/><Relationship Id="rId4" Type="http://schemas.openxmlformats.org/officeDocument/2006/relationships/image" Target="../media/image18.png"/><Relationship Id="rId5" Type="http://schemas.openxmlformats.org/officeDocument/2006/relationships/image" Target="../media/image4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3.png"/><Relationship Id="rId4" Type="http://schemas.openxmlformats.org/officeDocument/2006/relationships/image" Target="../media/image11.png"/><Relationship Id="rId5" Type="http://schemas.openxmlformats.org/officeDocument/2006/relationships/image" Target="../media/image2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.png"/><Relationship Id="rId4" Type="http://schemas.openxmlformats.org/officeDocument/2006/relationships/image" Target="../media/image16.png"/><Relationship Id="rId5" Type="http://schemas.openxmlformats.org/officeDocument/2006/relationships/image" Target="../media/image9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8.png"/><Relationship Id="rId4" Type="http://schemas.openxmlformats.org/officeDocument/2006/relationships/image" Target="../media/image3.png"/><Relationship Id="rId5" Type="http://schemas.openxmlformats.org/officeDocument/2006/relationships/image" Target="../media/image2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1.png"/><Relationship Id="rId4" Type="http://schemas.openxmlformats.org/officeDocument/2006/relationships/image" Target="../media/image9.png"/><Relationship Id="rId5" Type="http://schemas.openxmlformats.org/officeDocument/2006/relationships/image" Target="../media/image2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5.jpg"/><Relationship Id="rId4" Type="http://schemas.openxmlformats.org/officeDocument/2006/relationships/image" Target="../media/image18.png"/><Relationship Id="rId5" Type="http://schemas.openxmlformats.org/officeDocument/2006/relationships/image" Target="../media/image2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8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1.png"/><Relationship Id="rId4" Type="http://schemas.openxmlformats.org/officeDocument/2006/relationships/image" Target="../media/image23.png"/><Relationship Id="rId5" Type="http://schemas.openxmlformats.org/officeDocument/2006/relationships/image" Target="../media/image11.png"/><Relationship Id="rId6" Type="http://schemas.openxmlformats.org/officeDocument/2006/relationships/image" Target="../media/image2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2.png"/><Relationship Id="rId4" Type="http://schemas.openxmlformats.org/officeDocument/2006/relationships/image" Target="../media/image3.png"/><Relationship Id="rId5" Type="http://schemas.openxmlformats.org/officeDocument/2006/relationships/chart" Target="../charts/chart1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r>
              <a:t/>
            </a:r>
            <a:endParaRPr/>
          </a:p>
        </p:txBody>
      </p:sp>
      <p:sp>
        <p:nvSpPr>
          <p:cNvPr id="55" name="Google Shape;55;p1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/>
          </a:p>
        </p:txBody>
      </p:sp>
      <p:pic>
        <p:nvPicPr>
          <p:cNvPr id="56" name="Google Shape;56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57;p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58;p1"/>
          <p:cNvPicPr preferRelativeResize="0"/>
          <p:nvPr/>
        </p:nvPicPr>
        <p:blipFill rotWithShape="1">
          <a:blip r:embed="rId5">
            <a:alphaModFix/>
          </a:blip>
          <a:srcRect b="53322" l="12231" r="71406" t="11772"/>
          <a:stretch/>
        </p:blipFill>
        <p:spPr>
          <a:xfrm>
            <a:off x="1263571" y="504334"/>
            <a:ext cx="1496050" cy="179524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9" name="Google Shape;59;p1"/>
          <p:cNvGrpSpPr/>
          <p:nvPr/>
        </p:nvGrpSpPr>
        <p:grpSpPr>
          <a:xfrm>
            <a:off x="-200478" y="2476127"/>
            <a:ext cx="4423200" cy="1516010"/>
            <a:chOff x="-25785" y="2854265"/>
            <a:chExt cx="4423200" cy="1516010"/>
          </a:xfrm>
        </p:grpSpPr>
        <p:sp>
          <p:nvSpPr>
            <p:cNvPr id="60" name="Google Shape;60;p1"/>
            <p:cNvSpPr txBox="1"/>
            <p:nvPr/>
          </p:nvSpPr>
          <p:spPr>
            <a:xfrm>
              <a:off x="-25785" y="2854265"/>
              <a:ext cx="4423200" cy="117522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b="0" i="0" lang="pl" sz="2400" u="none" cap="none" strike="noStrike">
                  <a:solidFill>
                    <a:schemeClr val="lt1"/>
                  </a:solidFill>
                  <a:latin typeface="Oswald Light"/>
                  <a:ea typeface="Oswald Light"/>
                  <a:cs typeface="Oswald Light"/>
                  <a:sym typeface="Oswald Light"/>
                </a:rPr>
                <a:t>DEBIUT RENDER CUBE</a:t>
              </a:r>
              <a:br>
                <a:rPr b="0" i="0" lang="pl" sz="2000" u="none" cap="none" strike="noStrike">
                  <a:solidFill>
                    <a:schemeClr val="lt1"/>
                  </a:solidFill>
                  <a:latin typeface="Oswald"/>
                  <a:ea typeface="Oswald"/>
                  <a:cs typeface="Oswald"/>
                  <a:sym typeface="Oswald"/>
                </a:rPr>
              </a:br>
              <a:r>
                <a:rPr b="0" i="0" lang="pl" sz="2800" u="none" cap="none" strike="noStrike">
                  <a:solidFill>
                    <a:schemeClr val="lt1"/>
                  </a:solidFill>
                  <a:latin typeface="Oswald Medium"/>
                  <a:ea typeface="Oswald Medium"/>
                  <a:cs typeface="Oswald Medium"/>
                  <a:sym typeface="Oswald Medium"/>
                </a:rPr>
                <a:t>NA GŁÓWNYM RYNKU</a:t>
              </a:r>
              <a:endParaRPr b="0" i="0" sz="3200" u="none" cap="none" strike="noStrike">
                <a:solidFill>
                  <a:schemeClr val="lt1"/>
                </a:solidFill>
                <a:latin typeface="Oswald Medium"/>
                <a:ea typeface="Oswald Medium"/>
                <a:cs typeface="Oswald Medium"/>
                <a:sym typeface="Oswald Medium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r>
                <a:rPr b="0" i="0" lang="pl" sz="3200" u="none" cap="none" strike="noStrike">
                  <a:solidFill>
                    <a:srgbClr val="FFFFFF"/>
                  </a:solidFill>
                  <a:latin typeface="Oswald Medium"/>
                  <a:ea typeface="Oswald Medium"/>
                  <a:cs typeface="Oswald Medium"/>
                  <a:sym typeface="Oswald Medium"/>
                </a:rPr>
                <a:t>GPW W WARSZAWIE</a:t>
              </a:r>
              <a:endParaRPr b="0" i="0" sz="3600" u="none" cap="none" strike="noStrike">
                <a:solidFill>
                  <a:srgbClr val="FFFFFF"/>
                </a:solidFill>
                <a:latin typeface="Oswald Medium"/>
                <a:ea typeface="Oswald Medium"/>
                <a:cs typeface="Oswald Medium"/>
                <a:sym typeface="Oswald Medium"/>
              </a:endParaRPr>
            </a:p>
            <a:p>
              <a:pPr indent="0" lvl="0" marL="0" marR="0" rtl="0" algn="ctr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t/>
              </a:r>
              <a:endParaRPr b="0" i="0" sz="2800" u="none" cap="none" strike="noStrike">
                <a:solidFill>
                  <a:srgbClr val="FFFFFF"/>
                </a:solidFill>
                <a:latin typeface="Oswald Light"/>
                <a:ea typeface="Oswald Light"/>
                <a:cs typeface="Oswald Light"/>
                <a:sym typeface="Oswald Light"/>
              </a:endParaRPr>
            </a:p>
            <a:p>
              <a:pPr indent="0" lvl="0" marL="0" marR="0" rtl="0" algn="ctr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rPr b="0" i="0" lang="pl" sz="2800" u="none" cap="none" strike="noStrike">
                  <a:solidFill>
                    <a:srgbClr val="FFFFFF"/>
                  </a:solidFill>
                  <a:latin typeface="Oswald Light"/>
                  <a:ea typeface="Oswald Light"/>
                  <a:cs typeface="Oswald Light"/>
                  <a:sym typeface="Oswald Light"/>
                </a:rPr>
                <a:t>22.03.2024 r. </a:t>
              </a:r>
              <a:endParaRPr b="0" i="0" sz="2800" u="none" cap="none" strike="noStrike">
                <a:solidFill>
                  <a:srgbClr val="FFFFFF"/>
                </a:solidFill>
                <a:latin typeface="Oswald Light"/>
                <a:ea typeface="Oswald Light"/>
                <a:cs typeface="Oswald Light"/>
                <a:sym typeface="Oswald Light"/>
              </a:endParaRPr>
            </a:p>
          </p:txBody>
        </p:sp>
        <p:sp>
          <p:nvSpPr>
            <p:cNvPr id="61" name="Google Shape;61;p1"/>
            <p:cNvSpPr txBox="1"/>
            <p:nvPr/>
          </p:nvSpPr>
          <p:spPr>
            <a:xfrm>
              <a:off x="824175" y="3908575"/>
              <a:ext cx="20070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1" i="0" sz="1800" u="none" cap="none" strike="noStrike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endParaRPr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Google Shape;165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7290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p2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67" name="Google Shape;167;p22"/>
          <p:cNvSpPr txBox="1"/>
          <p:nvPr/>
        </p:nvSpPr>
        <p:spPr>
          <a:xfrm>
            <a:off x="0" y="4603025"/>
            <a:ext cx="2289300" cy="33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</a:pPr>
            <a:r>
              <a:rPr b="1" i="0" lang="pl" sz="950" u="none" cap="none" strike="noStrike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Dane Finansowe  </a:t>
            </a:r>
            <a:endParaRPr b="0" i="0" sz="950" u="none" cap="none" strike="noStrike">
              <a:solidFill>
                <a:srgbClr val="FFFFFF"/>
              </a:solidFill>
              <a:latin typeface="Oswald Light"/>
              <a:ea typeface="Oswald Light"/>
              <a:cs typeface="Oswald Light"/>
              <a:sym typeface="Oswald Light"/>
            </a:endParaRPr>
          </a:p>
        </p:txBody>
      </p:sp>
      <p:sp>
        <p:nvSpPr>
          <p:cNvPr id="168" name="Google Shape;168;p22"/>
          <p:cNvSpPr txBox="1"/>
          <p:nvPr/>
        </p:nvSpPr>
        <p:spPr>
          <a:xfrm>
            <a:off x="426175" y="356750"/>
            <a:ext cx="6593750" cy="569356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b="1" i="0" lang="pl" sz="2000" u="none" cap="none" strike="noStrike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rPr>
              <a:t>SALDO</a:t>
            </a:r>
            <a:r>
              <a:rPr b="1" i="0" lang="pl" sz="2500" u="none" cap="none" strike="noStrike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rPr>
              <a:t> </a:t>
            </a:r>
            <a:r>
              <a:rPr b="1" i="0" lang="pl" sz="2000" u="none" cap="none" strike="noStrike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rPr>
              <a:t>ŚRODKÓW</a:t>
            </a:r>
            <a:r>
              <a:rPr b="1" i="0" lang="pl" sz="2500" u="none" cap="none" strike="noStrike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rPr>
              <a:t> </a:t>
            </a:r>
            <a:r>
              <a:rPr b="1" i="0" lang="pl" sz="2000" u="none" cap="none" strike="noStrike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rPr>
              <a:t>FINANSOWYCH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9" name="Google Shape;169;p22"/>
          <p:cNvSpPr txBox="1"/>
          <p:nvPr/>
        </p:nvSpPr>
        <p:spPr>
          <a:xfrm>
            <a:off x="426175" y="1039413"/>
            <a:ext cx="3984600" cy="238523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0" i="0" lang="pl" sz="1300" u="none" cap="none" strike="noStrike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rPr>
              <a:t>Czujemy się bezpieczni finansowo. </a:t>
            </a:r>
            <a:endParaRPr b="0" i="0" sz="14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t/>
            </a:r>
            <a:endParaRPr b="0" i="0" sz="1300" u="none" cap="none" strike="noStrike">
              <a:solidFill>
                <a:schemeClr val="dk2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t/>
            </a:r>
            <a:endParaRPr b="0" i="0" sz="1300" u="none" cap="none" strike="noStrike">
              <a:solidFill>
                <a:schemeClr val="dk2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0" i="0" lang="pl" sz="1300" u="none" cap="none" strike="noStrike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rPr>
              <a:t>Pomimo opłacenia wszystkich transz związanych z nabyciem praw do </a:t>
            </a:r>
            <a:r>
              <a:rPr b="1" i="0" lang="pl" sz="1300" u="none" cap="none" strike="noStrike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rPr>
              <a:t>IP</a:t>
            </a:r>
            <a:r>
              <a:rPr b="0" i="0" lang="pl" sz="1300" u="none" cap="none" strike="noStrike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rPr>
              <a:t> Medieval Dynasty (</a:t>
            </a:r>
            <a:r>
              <a:rPr b="1" i="0" lang="pl" sz="1300" u="none" cap="none" strike="noStrike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rPr>
              <a:t>2,5 mln EUR</a:t>
            </a:r>
            <a:r>
              <a:rPr b="0" i="0" lang="pl" sz="1300" u="none" cap="none" strike="noStrike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rPr>
              <a:t>), zachowujemy wysoki stan środków finansowych na koncie </a:t>
            </a:r>
            <a:r>
              <a:rPr b="1" i="0" lang="pl" sz="1300" u="none" cap="none" strike="noStrike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rPr>
              <a:t>Render Cube</a:t>
            </a:r>
            <a:r>
              <a:rPr b="0" i="0" lang="pl" sz="1300" u="none" cap="none" strike="noStrike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rPr>
              <a:t>.</a:t>
            </a:r>
            <a:endParaRPr b="0" i="0" sz="14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300" u="none" cap="none" strike="noStrike">
              <a:solidFill>
                <a:schemeClr val="dk2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0" i="0" lang="pl" sz="1300" u="none" cap="none" strike="noStrike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rPr>
              <a:t>Zasoby te zapewniają spółce możliwość dalszego rozwoju </a:t>
            </a:r>
            <a:r>
              <a:rPr b="1" i="0" lang="pl" sz="1300" u="none" cap="none" strike="noStrike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rPr>
              <a:t>Medieval Dynasty </a:t>
            </a:r>
            <a:r>
              <a:rPr b="0" i="0" lang="pl" sz="1300" u="none" cap="none" strike="noStrike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rPr>
              <a:t>oraz rozpoczęcie prac nad </a:t>
            </a:r>
            <a:r>
              <a:rPr b="1" i="0" lang="pl" sz="1300" u="none" cap="none" strike="noStrike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rPr>
              <a:t>nowym tytułem</a:t>
            </a:r>
            <a:r>
              <a:rPr b="0" i="0" lang="pl" sz="1300" u="none" cap="none" strike="noStrike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rPr>
              <a:t>. Jesteśmy w pełni niezależni i odporni na sytuacje losowe na rynku. </a:t>
            </a:r>
            <a:endParaRPr b="0" i="0" sz="1300" u="none" cap="none" strike="noStrike">
              <a:solidFill>
                <a:schemeClr val="dk2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graphicFrame>
        <p:nvGraphicFramePr>
          <p:cNvPr id="170" name="Google Shape;170;p22"/>
          <p:cNvGraphicFramePr/>
          <p:nvPr/>
        </p:nvGraphicFramePr>
        <p:xfrm>
          <a:off x="4572000" y="901325"/>
          <a:ext cx="4259050" cy="3340850"/>
        </p:xfrm>
        <a:graphic>
          <a:graphicData uri="http://schemas.openxmlformats.org/drawingml/2006/chart">
            <c:chart r:id="rId5"/>
          </a:graphicData>
        </a:graphic>
      </p:graphicFrame>
      <p:sp>
        <p:nvSpPr>
          <p:cNvPr id="171" name="Google Shape;171;p22"/>
          <p:cNvSpPr/>
          <p:nvPr/>
        </p:nvSpPr>
        <p:spPr>
          <a:xfrm>
            <a:off x="518343" y="3824761"/>
            <a:ext cx="471567" cy="471567"/>
          </a:xfrm>
          <a:custGeom>
            <a:rect b="b" l="l" r="r" t="t"/>
            <a:pathLst>
              <a:path extrusionOk="0" h="3240000" w="3240000">
                <a:moveTo>
                  <a:pt x="401869" y="2055482"/>
                </a:moveTo>
                <a:lnTo>
                  <a:pt x="869869" y="2055482"/>
                </a:lnTo>
                <a:lnTo>
                  <a:pt x="869869" y="2919482"/>
                </a:lnTo>
                <a:lnTo>
                  <a:pt x="401869" y="2919482"/>
                </a:lnTo>
                <a:close/>
                <a:moveTo>
                  <a:pt x="1121949" y="1695482"/>
                </a:moveTo>
                <a:lnTo>
                  <a:pt x="1589949" y="1695482"/>
                </a:lnTo>
                <a:lnTo>
                  <a:pt x="1589949" y="2919482"/>
                </a:lnTo>
                <a:lnTo>
                  <a:pt x="1121949" y="2919482"/>
                </a:lnTo>
                <a:close/>
                <a:moveTo>
                  <a:pt x="1842029" y="1335482"/>
                </a:moveTo>
                <a:lnTo>
                  <a:pt x="2310029" y="1335482"/>
                </a:lnTo>
                <a:lnTo>
                  <a:pt x="2310029" y="2919482"/>
                </a:lnTo>
                <a:lnTo>
                  <a:pt x="1842029" y="2919482"/>
                </a:lnTo>
                <a:close/>
                <a:moveTo>
                  <a:pt x="2562109" y="975482"/>
                </a:moveTo>
                <a:lnTo>
                  <a:pt x="3030109" y="975482"/>
                </a:lnTo>
                <a:lnTo>
                  <a:pt x="3030109" y="2919482"/>
                </a:lnTo>
                <a:lnTo>
                  <a:pt x="2562109" y="2919482"/>
                </a:lnTo>
                <a:close/>
                <a:moveTo>
                  <a:pt x="2321888" y="224805"/>
                </a:moveTo>
                <a:lnTo>
                  <a:pt x="2880631" y="247420"/>
                </a:lnTo>
                <a:lnTo>
                  <a:pt x="2620844" y="742612"/>
                </a:lnTo>
                <a:lnTo>
                  <a:pt x="2546105" y="613161"/>
                </a:lnTo>
                <a:lnTo>
                  <a:pt x="541555" y="1770488"/>
                </a:lnTo>
                <a:lnTo>
                  <a:pt x="392077" y="1511585"/>
                </a:lnTo>
                <a:lnTo>
                  <a:pt x="2396627" y="354257"/>
                </a:lnTo>
                <a:close/>
                <a:moveTo>
                  <a:pt x="0" y="0"/>
                </a:moveTo>
                <a:lnTo>
                  <a:pt x="180000" y="0"/>
                </a:lnTo>
                <a:lnTo>
                  <a:pt x="180000" y="3059999"/>
                </a:lnTo>
                <a:lnTo>
                  <a:pt x="3240000" y="3059999"/>
                </a:lnTo>
                <a:lnTo>
                  <a:pt x="3240000" y="3239999"/>
                </a:lnTo>
                <a:lnTo>
                  <a:pt x="180000" y="3239999"/>
                </a:lnTo>
                <a:lnTo>
                  <a:pt x="180000" y="3240000"/>
                </a:lnTo>
                <a:lnTo>
                  <a:pt x="0" y="3240000"/>
                </a:lnTo>
                <a:lnTo>
                  <a:pt x="0" y="3239999"/>
                </a:lnTo>
                <a:lnTo>
                  <a:pt x="0" y="3059999"/>
                </a:ln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t/>
            </a:r>
            <a:endParaRPr b="0" i="0" sz="27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2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t/>
            </a:r>
            <a:endParaRPr/>
          </a:p>
        </p:txBody>
      </p:sp>
      <p:pic>
        <p:nvPicPr>
          <p:cNvPr id="177" name="Google Shape;177;p23"/>
          <p:cNvPicPr preferRelativeResize="0"/>
          <p:nvPr/>
        </p:nvPicPr>
        <p:blipFill rotWithShape="1">
          <a:blip r:embed="rId3">
            <a:alphaModFix/>
          </a:blip>
          <a:srcRect b="0" l="26042" r="26041" t="0"/>
          <a:stretch/>
        </p:blipFill>
        <p:spPr>
          <a:xfrm>
            <a:off x="4761974" y="1"/>
            <a:ext cx="4381501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Google Shape;178;p2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-49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79" name="Google Shape;179;p23"/>
          <p:cNvGrpSpPr/>
          <p:nvPr/>
        </p:nvGrpSpPr>
        <p:grpSpPr>
          <a:xfrm>
            <a:off x="309371" y="281409"/>
            <a:ext cx="6127725" cy="5119584"/>
            <a:chOff x="239676" y="358073"/>
            <a:chExt cx="6127725" cy="5119584"/>
          </a:xfrm>
        </p:grpSpPr>
        <p:sp>
          <p:nvSpPr>
            <p:cNvPr id="180" name="Google Shape;180;p23"/>
            <p:cNvSpPr txBox="1"/>
            <p:nvPr/>
          </p:nvSpPr>
          <p:spPr>
            <a:xfrm>
              <a:off x="239854" y="358073"/>
              <a:ext cx="5357100" cy="492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b="1" i="0" lang="pl" sz="2000" u="none" cap="none" strike="noStrike">
                  <a:solidFill>
                    <a:srgbClr val="FFFFFF"/>
                  </a:solidFill>
                  <a:latin typeface="Oswald"/>
                  <a:ea typeface="Oswald"/>
                  <a:cs typeface="Oswald"/>
                  <a:sym typeface="Oswald"/>
                </a:rPr>
                <a:t>MEDIEV</a:t>
              </a:r>
              <a:r>
                <a:rPr b="1" i="0" lang="pl" sz="2000" u="none" cap="none" strike="noStrike">
                  <a:solidFill>
                    <a:schemeClr val="lt1"/>
                  </a:solidFill>
                  <a:latin typeface="Oswald"/>
                  <a:ea typeface="Oswald"/>
                  <a:cs typeface="Oswald"/>
                  <a:sym typeface="Oswald"/>
                </a:rPr>
                <a:t>AL</a:t>
              </a:r>
              <a:r>
                <a:rPr b="1" i="0" lang="pl" sz="2000" u="none" cap="none" strike="noStrike">
                  <a:solidFill>
                    <a:srgbClr val="FFFFFF"/>
                  </a:solidFill>
                  <a:latin typeface="Oswald"/>
                  <a:ea typeface="Oswald"/>
                  <a:cs typeface="Oswald"/>
                  <a:sym typeface="Oswald"/>
                </a:rPr>
                <a:t> DYNASTY – KLUCZOWE INFORMACJE  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" name="Google Shape;181;p23"/>
            <p:cNvSpPr txBox="1"/>
            <p:nvPr/>
          </p:nvSpPr>
          <p:spPr>
            <a:xfrm>
              <a:off x="239676" y="1091871"/>
              <a:ext cx="6127725" cy="438578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t/>
              </a:r>
              <a:endParaRPr b="0" i="0" sz="1100" u="none" cap="none" strike="noStrike">
                <a:solidFill>
                  <a:srgbClr val="999999"/>
                </a:solidFill>
                <a:latin typeface="Oswald"/>
                <a:ea typeface="Oswald"/>
                <a:cs typeface="Oswald"/>
                <a:sym typeface="Oswald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t/>
              </a:r>
              <a:endParaRPr b="0" i="0" sz="1100" u="none" cap="none" strike="noStrike">
                <a:solidFill>
                  <a:srgbClr val="999999"/>
                </a:solidFill>
                <a:latin typeface="Oswald"/>
                <a:ea typeface="Oswald"/>
                <a:cs typeface="Oswald"/>
                <a:sym typeface="Oswald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t/>
              </a:r>
              <a:endParaRPr b="0" i="0" sz="1100" u="none" cap="none" strike="noStrike">
                <a:solidFill>
                  <a:srgbClr val="999999"/>
                </a:solidFill>
                <a:latin typeface="Oswald"/>
                <a:ea typeface="Oswald"/>
                <a:cs typeface="Oswald"/>
                <a:sym typeface="Oswald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t/>
              </a:r>
              <a:endParaRPr b="0" i="0" sz="1100" u="none" cap="none" strike="noStrike">
                <a:solidFill>
                  <a:srgbClr val="999999"/>
                </a:solidFill>
                <a:latin typeface="Oswald"/>
                <a:ea typeface="Oswald"/>
                <a:cs typeface="Oswald"/>
                <a:sym typeface="Oswald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t/>
              </a:r>
              <a:endParaRPr b="0" i="0" sz="1100" u="none" cap="none" strike="noStrike">
                <a:solidFill>
                  <a:srgbClr val="999999"/>
                </a:solidFill>
                <a:latin typeface="Oswald"/>
                <a:ea typeface="Oswald"/>
                <a:cs typeface="Oswald"/>
                <a:sym typeface="Oswald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t/>
              </a:r>
              <a:endParaRPr b="0" i="0" sz="1100" u="none" cap="none" strike="noStrike">
                <a:solidFill>
                  <a:srgbClr val="999999"/>
                </a:solidFill>
                <a:latin typeface="Oswald"/>
                <a:ea typeface="Oswald"/>
                <a:cs typeface="Oswald"/>
                <a:sym typeface="Oswald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t/>
              </a:r>
              <a:endParaRPr b="0" i="0" sz="1100" u="none" cap="none" strike="noStrike">
                <a:solidFill>
                  <a:srgbClr val="999999"/>
                </a:solidFill>
                <a:latin typeface="Oswald"/>
                <a:ea typeface="Oswald"/>
                <a:cs typeface="Oswald"/>
                <a:sym typeface="Oswald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t/>
              </a:r>
              <a:endParaRPr b="0" i="0" sz="1100" u="none" cap="none" strike="noStrike">
                <a:solidFill>
                  <a:srgbClr val="999999"/>
                </a:solidFill>
                <a:latin typeface="Oswald"/>
                <a:ea typeface="Oswald"/>
                <a:cs typeface="Oswald"/>
                <a:sym typeface="Oswald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t/>
              </a:r>
              <a:endParaRPr b="0" i="0" sz="1100" u="none" cap="none" strike="noStrike">
                <a:solidFill>
                  <a:srgbClr val="999999"/>
                </a:solidFill>
                <a:latin typeface="Oswald"/>
                <a:ea typeface="Oswald"/>
                <a:cs typeface="Oswald"/>
                <a:sym typeface="Oswald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t/>
              </a:r>
              <a:endParaRPr b="0" i="0" sz="1100" u="none" cap="none" strike="noStrike">
                <a:solidFill>
                  <a:srgbClr val="999999"/>
                </a:solidFill>
                <a:latin typeface="Oswald"/>
                <a:ea typeface="Oswald"/>
                <a:cs typeface="Oswald"/>
                <a:sym typeface="Oswald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t/>
              </a:r>
              <a:endParaRPr b="0" i="0" sz="1100" u="none" cap="none" strike="noStrike">
                <a:solidFill>
                  <a:srgbClr val="999999"/>
                </a:solidFill>
                <a:latin typeface="Oswald"/>
                <a:ea typeface="Oswald"/>
                <a:cs typeface="Oswald"/>
                <a:sym typeface="Oswald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t/>
              </a:r>
              <a:endParaRPr b="0" i="0" sz="1100" u="none" cap="none" strike="noStrike">
                <a:solidFill>
                  <a:srgbClr val="999999"/>
                </a:solidFill>
                <a:latin typeface="Oswald"/>
                <a:ea typeface="Oswald"/>
                <a:cs typeface="Oswald"/>
                <a:sym typeface="Oswald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b="0" i="0" lang="pl" sz="600" u="none" cap="none" strike="noStrike">
                  <a:solidFill>
                    <a:srgbClr val="999999"/>
                  </a:solidFill>
                  <a:latin typeface="Oswald"/>
                  <a:ea typeface="Oswald"/>
                  <a:cs typeface="Oswald"/>
                  <a:sym typeface="Oswald"/>
                </a:rPr>
                <a:t>*Gra Medieval Dynasty jest dostępna w trybie kooperacji (Co-Op) na Steam, zaś na konsolach nowej generacji: PlayStation5, Xbox Series X/S, w usłudze Game Pass oraz na innych platformach znajdzie się on na przełomie I/II kw. 2024.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t/>
              </a:r>
              <a:endParaRPr b="0" i="0" sz="1000" u="none" cap="none" strike="noStrike">
                <a:solidFill>
                  <a:srgbClr val="999999"/>
                </a:solidFill>
                <a:latin typeface="Oswald"/>
                <a:ea typeface="Oswald"/>
                <a:cs typeface="Oswald"/>
                <a:sym typeface="Oswald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b="0" i="0" lang="pl" sz="1000" u="none" cap="none" strike="noStrike">
                  <a:solidFill>
                    <a:srgbClr val="999999"/>
                  </a:solidFill>
                  <a:latin typeface="Oswald"/>
                  <a:ea typeface="Oswald"/>
                  <a:cs typeface="Oswald"/>
                  <a:sym typeface="Oswald"/>
                </a:rPr>
                <a:t>Jednym z czynników, który pozwolił </a:t>
              </a:r>
              <a:r>
                <a:rPr b="0" i="0" lang="pl" sz="1000" u="none" cap="none" strike="noStrike">
                  <a:solidFill>
                    <a:srgbClr val="F2F2F2"/>
                  </a:solidFill>
                  <a:latin typeface="Oswald"/>
                  <a:ea typeface="Oswald"/>
                  <a:cs typeface="Oswald"/>
                  <a:sym typeface="Oswald"/>
                </a:rPr>
                <a:t>Medieval Dynasty </a:t>
              </a:r>
              <a:r>
                <a:rPr b="0" i="0" lang="pl" sz="1000" u="none" cap="none" strike="noStrike">
                  <a:solidFill>
                    <a:srgbClr val="999999"/>
                  </a:solidFill>
                  <a:latin typeface="Oswald"/>
                  <a:ea typeface="Oswald"/>
                  <a:cs typeface="Oswald"/>
                  <a:sym typeface="Oswald"/>
                </a:rPr>
                <a:t>osiągnąć sukces, było unikatowe połączenie kilku popularnych </a:t>
              </a:r>
              <a:r>
                <a:rPr b="0" i="0" lang="pl" sz="1000" u="none" cap="none" strike="noStrike">
                  <a:solidFill>
                    <a:srgbClr val="F2F2F2"/>
                  </a:solidFill>
                  <a:latin typeface="Oswald"/>
                  <a:ea typeface="Oswald"/>
                  <a:cs typeface="Oswald"/>
                  <a:sym typeface="Oswald"/>
                </a:rPr>
                <a:t>gatunków gier:</a:t>
              </a:r>
              <a:endParaRPr b="0" i="0" sz="1000" u="none" cap="none" strike="noStrike">
                <a:solidFill>
                  <a:srgbClr val="F2F2F2"/>
                </a:solidFill>
                <a:latin typeface="Oswald"/>
                <a:ea typeface="Oswald"/>
                <a:cs typeface="Oswald"/>
                <a:sym typeface="Oswald"/>
              </a:endParaRPr>
            </a:p>
            <a:p>
              <a:pPr indent="-171450" lvl="0" marL="171450" marR="0" rtl="0" algn="l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68686"/>
                </a:buClr>
                <a:buSzPts val="1100"/>
                <a:buFont typeface="Arial"/>
                <a:buChar char="•"/>
              </a:pPr>
              <a:r>
                <a:rPr b="0" i="0" lang="pl" sz="1000" u="none" cap="none" strike="noStrike">
                  <a:solidFill>
                    <a:srgbClr val="F2F2F2"/>
                  </a:solidFill>
                  <a:latin typeface="Oswald"/>
                  <a:ea typeface="Oswald"/>
                  <a:cs typeface="Oswald"/>
                  <a:sym typeface="Oswald"/>
                </a:rPr>
                <a:t>Survival:</a:t>
              </a:r>
              <a:r>
                <a:rPr b="0" i="0" lang="pl" sz="1000" u="none" cap="none" strike="noStrike">
                  <a:solidFill>
                    <a:srgbClr val="999999"/>
                  </a:solidFill>
                  <a:latin typeface="Oswald"/>
                  <a:ea typeface="Oswald"/>
                  <a:cs typeface="Oswald"/>
                  <a:sym typeface="Oswald"/>
                </a:rPr>
                <a:t> Konieczność przeżycia w surowym klimacie, odżywiania się i zapewnienia sobie przetrwania.</a:t>
              </a:r>
              <a:endParaRPr b="0" i="0" sz="1000" u="none" cap="none" strike="noStrike">
                <a:solidFill>
                  <a:srgbClr val="999999"/>
                </a:solidFill>
                <a:latin typeface="Oswald"/>
                <a:ea typeface="Oswald"/>
                <a:cs typeface="Oswald"/>
                <a:sym typeface="Oswald"/>
              </a:endParaRPr>
            </a:p>
            <a:p>
              <a:pPr indent="-171450" lvl="0" marL="171450" marR="0" rtl="0" algn="l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68686"/>
                </a:buClr>
                <a:buSzPts val="1100"/>
                <a:buFont typeface="Arial"/>
                <a:buChar char="•"/>
              </a:pPr>
              <a:r>
                <a:rPr b="0" i="0" lang="pl" sz="1000" u="none" cap="none" strike="noStrike">
                  <a:solidFill>
                    <a:srgbClr val="F2F2F2"/>
                  </a:solidFill>
                  <a:latin typeface="Oswald"/>
                  <a:ea typeface="Oswald"/>
                  <a:cs typeface="Oswald"/>
                  <a:sym typeface="Oswald"/>
                </a:rPr>
                <a:t>Symulacja:</a:t>
              </a:r>
              <a:r>
                <a:rPr b="0" i="0" lang="pl" sz="1000" u="none" cap="none" strike="noStrike">
                  <a:solidFill>
                    <a:srgbClr val="999999"/>
                  </a:solidFill>
                  <a:latin typeface="Oswald"/>
                  <a:ea typeface="Oswald"/>
                  <a:cs typeface="Oswald"/>
                  <a:sym typeface="Oswald"/>
                </a:rPr>
                <a:t> </a:t>
              </a:r>
              <a:r>
                <a:rPr b="0" i="0" lang="pl" sz="1000" u="none" cap="none" strike="noStrike">
                  <a:solidFill>
                    <a:srgbClr val="868686"/>
                  </a:solidFill>
                  <a:latin typeface="Oswald"/>
                  <a:ea typeface="Oswald"/>
                  <a:cs typeface="Oswald"/>
                  <a:sym typeface="Oswald"/>
                </a:rPr>
                <a:t>Tworzenie</a:t>
              </a:r>
              <a:r>
                <a:rPr b="0" i="0" lang="pl" sz="1000" u="none" cap="none" strike="noStrike">
                  <a:solidFill>
                    <a:srgbClr val="999999"/>
                  </a:solidFill>
                  <a:latin typeface="Oswald"/>
                  <a:ea typeface="Oswald"/>
                  <a:cs typeface="Oswald"/>
                  <a:sym typeface="Oswald"/>
                </a:rPr>
                <a:t> narzędzi i broni, budowanie domów, stajni i wielu innych konstrukcji, rozwój własnej wioski. </a:t>
              </a:r>
              <a:endParaRPr b="0" i="0" sz="1000" u="none" cap="none" strike="noStrike">
                <a:solidFill>
                  <a:srgbClr val="999999"/>
                </a:solidFill>
                <a:latin typeface="Oswald"/>
                <a:ea typeface="Oswald"/>
                <a:cs typeface="Oswald"/>
                <a:sym typeface="Oswald"/>
              </a:endParaRPr>
            </a:p>
            <a:p>
              <a:pPr indent="-171450" lvl="0" marL="171450" marR="0" rtl="0" algn="l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68686"/>
                </a:buClr>
                <a:buSzPts val="1100"/>
                <a:buFont typeface="Arial"/>
                <a:buChar char="•"/>
              </a:pPr>
              <a:r>
                <a:rPr b="0" i="0" lang="pl" sz="1000" u="none" cap="none" strike="noStrike">
                  <a:solidFill>
                    <a:srgbClr val="F2F2F2"/>
                  </a:solidFill>
                  <a:latin typeface="Oswald"/>
                  <a:ea typeface="Oswald"/>
                  <a:cs typeface="Oswald"/>
                  <a:sym typeface="Oswald"/>
                </a:rPr>
                <a:t>RPG:</a:t>
              </a:r>
              <a:r>
                <a:rPr b="0" i="0" lang="pl" sz="1000" u="none" cap="none" strike="noStrike">
                  <a:solidFill>
                    <a:srgbClr val="999999"/>
                  </a:solidFill>
                  <a:latin typeface="Oswald"/>
                  <a:ea typeface="Oswald"/>
                  <a:cs typeface="Oswald"/>
                  <a:sym typeface="Oswald"/>
                </a:rPr>
                <a:t> Zdobywanie nowych umiejętności, wchodzenie w interakcje z postaciami niezależnymi, zakładanie rodziny. 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-171450" lvl="0" marL="171450" marR="0" rtl="0" algn="l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68686"/>
                </a:buClr>
                <a:buSzPts val="1100"/>
                <a:buFont typeface="Arial"/>
                <a:buChar char="•"/>
              </a:pPr>
              <a:r>
                <a:rPr b="0" i="0" lang="pl" sz="1000" u="none" cap="none" strike="noStrike">
                  <a:solidFill>
                    <a:srgbClr val="F2F2F2"/>
                  </a:solidFill>
                  <a:latin typeface="Oswald"/>
                  <a:ea typeface="Oswald"/>
                  <a:cs typeface="Oswald"/>
                  <a:sym typeface="Oswald"/>
                </a:rPr>
                <a:t>Strategia:</a:t>
              </a:r>
              <a:r>
                <a:rPr b="0" i="0" lang="pl" sz="1000" u="none" cap="none" strike="noStrike">
                  <a:solidFill>
                    <a:srgbClr val="DDDDDD"/>
                  </a:solidFill>
                  <a:latin typeface="Oswald"/>
                  <a:ea typeface="Oswald"/>
                  <a:cs typeface="Oswald"/>
                  <a:sym typeface="Oswald"/>
                </a:rPr>
                <a:t> </a:t>
              </a:r>
              <a:r>
                <a:rPr b="0" i="0" lang="pl" sz="1000" u="none" cap="none" strike="noStrike">
                  <a:solidFill>
                    <a:srgbClr val="999999"/>
                  </a:solidFill>
                  <a:latin typeface="Oswald"/>
                  <a:ea typeface="Oswald"/>
                  <a:cs typeface="Oswald"/>
                  <a:sym typeface="Oswald"/>
                </a:rPr>
                <a:t>Zakładanie i rozbudowa wiosek, zarządzanie potrzebami mieszkańców, zbieranie surowców i produkcja.</a:t>
              </a:r>
              <a:endParaRPr b="0" i="0" sz="1000" u="none" cap="none" strike="noStrike">
                <a:solidFill>
                  <a:srgbClr val="999999"/>
                </a:solidFill>
                <a:latin typeface="Oswald"/>
                <a:ea typeface="Oswald"/>
                <a:cs typeface="Oswald"/>
                <a:sym typeface="Oswald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t/>
              </a:r>
              <a:endParaRPr b="0" i="0" sz="900" u="none" cap="none" strike="noStrike">
                <a:solidFill>
                  <a:srgbClr val="999999"/>
                </a:solidFill>
                <a:latin typeface="Oswald"/>
                <a:ea typeface="Oswald"/>
                <a:cs typeface="Oswald"/>
                <a:sym typeface="Oswald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t/>
              </a:r>
              <a:endParaRPr b="0" i="0" sz="1100" u="none" cap="none" strike="noStrike">
                <a:solidFill>
                  <a:srgbClr val="999999"/>
                </a:solidFill>
                <a:latin typeface="Oswald"/>
                <a:ea typeface="Oswald"/>
                <a:cs typeface="Oswald"/>
                <a:sym typeface="Oswald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t/>
              </a:r>
              <a:endParaRPr b="0" i="0" sz="1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aphicFrame>
        <p:nvGraphicFramePr>
          <p:cNvPr id="182" name="Google Shape;182;p23"/>
          <p:cNvGraphicFramePr/>
          <p:nvPr/>
        </p:nvGraphicFramePr>
        <p:xfrm>
          <a:off x="312019" y="845727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{D0E9F9B0-5195-4452-89DD-DDB2FA61B722}</a:tableStyleId>
              </a:tblPr>
              <a:tblGrid>
                <a:gridCol w="2178175"/>
                <a:gridCol w="2881925"/>
              </a:tblGrid>
              <a:tr h="2827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0" i="0" lang="pl" sz="1100" u="none" cap="none" strike="noStrike">
                          <a:solidFill>
                            <a:srgbClr val="999999"/>
                          </a:solidFill>
                          <a:latin typeface="Oswald"/>
                          <a:ea typeface="Oswald"/>
                          <a:cs typeface="Oswald"/>
                          <a:sym typeface="Oswald"/>
                        </a:rPr>
                        <a:t>Gatunek</a:t>
                      </a:r>
                      <a:endParaRPr sz="1400" u="none" cap="none" strike="noStrike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0" i="0" lang="pl" sz="1100" u="none" cap="none" strike="noStrike">
                          <a:solidFill>
                            <a:srgbClr val="F2F2F2"/>
                          </a:solidFill>
                          <a:latin typeface="Oswald"/>
                          <a:ea typeface="Oswald"/>
                          <a:cs typeface="Oswald"/>
                          <a:sym typeface="Oswald"/>
                        </a:rPr>
                        <a:t>Survival/RPG</a:t>
                      </a:r>
                      <a:endParaRPr b="0" i="0" sz="1100" u="none" cap="none" strike="noStrike">
                        <a:solidFill>
                          <a:srgbClr val="F2F2F2"/>
                        </a:solidFill>
                        <a:latin typeface="Oswald"/>
                        <a:ea typeface="Oswald"/>
                        <a:cs typeface="Oswald"/>
                        <a:sym typeface="Oswald"/>
                      </a:endParaRPr>
                    </a:p>
                  </a:txBody>
                  <a:tcPr marT="45725" marB="45725" marR="91450" marL="91450"/>
                </a:tc>
              </a:tr>
              <a:tr h="2827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0" i="0" lang="pl" sz="1100" u="none" cap="none" strike="noStrike">
                          <a:solidFill>
                            <a:srgbClr val="999999"/>
                          </a:solidFill>
                          <a:latin typeface="Oswald"/>
                          <a:ea typeface="Oswald"/>
                          <a:cs typeface="Oswald"/>
                          <a:sym typeface="Oswald"/>
                        </a:rPr>
                        <a:t>Platformy</a:t>
                      </a:r>
                      <a:endParaRPr sz="1400" u="none" cap="none" strike="noStrike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0" i="0" lang="pl" sz="1100" u="none" cap="none" strike="noStrike">
                          <a:solidFill>
                            <a:srgbClr val="F2F2F2"/>
                          </a:solidFill>
                          <a:latin typeface="Oswald"/>
                          <a:ea typeface="Oswald"/>
                          <a:cs typeface="Oswald"/>
                          <a:sym typeface="Oswald"/>
                        </a:rPr>
                        <a:t>PC, Xbox Series S/X, PS5, Xbox One, PS4</a:t>
                      </a:r>
                      <a:endParaRPr sz="1400" u="none" cap="none" strike="noStrike"/>
                    </a:p>
                  </a:txBody>
                  <a:tcPr marT="45725" marB="45725" marR="91450" marL="91450"/>
                </a:tc>
              </a:tr>
              <a:tr h="2827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0" i="0" lang="pl" sz="1100" u="none" cap="none" strike="noStrike">
                          <a:solidFill>
                            <a:srgbClr val="999999"/>
                          </a:solidFill>
                          <a:latin typeface="Oswald"/>
                          <a:ea typeface="Oswald"/>
                          <a:cs typeface="Oswald"/>
                          <a:sym typeface="Oswald"/>
                        </a:rPr>
                        <a:t>Data premiery w early access</a:t>
                      </a:r>
                      <a:endParaRPr b="0" i="0" sz="1100" u="none" cap="none" strike="noStrike">
                        <a:solidFill>
                          <a:srgbClr val="999999"/>
                        </a:solidFill>
                        <a:latin typeface="Oswald"/>
                        <a:ea typeface="Oswald"/>
                        <a:cs typeface="Oswald"/>
                        <a:sym typeface="Oswald"/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0" i="0" lang="pl" sz="1100" u="none" cap="none" strike="noStrike">
                          <a:solidFill>
                            <a:srgbClr val="F2F2F2"/>
                          </a:solidFill>
                          <a:latin typeface="Oswald"/>
                          <a:ea typeface="Oswald"/>
                          <a:cs typeface="Oswald"/>
                          <a:sym typeface="Oswald"/>
                        </a:rPr>
                        <a:t>17 września 2020</a:t>
                      </a:r>
                      <a:endParaRPr b="0" i="0" sz="1100" u="none" cap="none" strike="noStrike">
                        <a:solidFill>
                          <a:srgbClr val="F2F2F2"/>
                        </a:solidFill>
                        <a:latin typeface="Oswald"/>
                        <a:ea typeface="Oswald"/>
                        <a:cs typeface="Oswald"/>
                        <a:sym typeface="Oswald"/>
                      </a:endParaRPr>
                    </a:p>
                  </a:txBody>
                  <a:tcPr marT="45725" marB="45725" marR="91450" marL="91450"/>
                </a:tc>
              </a:tr>
              <a:tr h="2827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0" i="0" lang="pl" sz="1100" u="none" cap="none" strike="noStrike">
                          <a:solidFill>
                            <a:srgbClr val="999999"/>
                          </a:solidFill>
                          <a:latin typeface="Oswald"/>
                          <a:ea typeface="Oswald"/>
                          <a:cs typeface="Oswald"/>
                          <a:sym typeface="Oswald"/>
                        </a:rPr>
                        <a:t>Data premiery wersji 1.0</a:t>
                      </a:r>
                      <a:endParaRPr b="0" i="0" sz="1100" u="none" cap="none" strike="noStrike">
                        <a:solidFill>
                          <a:srgbClr val="999999"/>
                        </a:solidFill>
                        <a:latin typeface="Oswald"/>
                        <a:ea typeface="Oswald"/>
                        <a:cs typeface="Oswald"/>
                        <a:sym typeface="Oswald"/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0" i="0" lang="pl" sz="1100" u="none" cap="none" strike="noStrike">
                          <a:solidFill>
                            <a:srgbClr val="F2F2F2"/>
                          </a:solidFill>
                          <a:latin typeface="Oswald"/>
                          <a:ea typeface="Oswald"/>
                          <a:cs typeface="Oswald"/>
                          <a:sym typeface="Oswald"/>
                        </a:rPr>
                        <a:t>23 września 2021</a:t>
                      </a:r>
                      <a:endParaRPr b="0" i="0" sz="1100" u="none" cap="none" strike="noStrike">
                        <a:solidFill>
                          <a:srgbClr val="F2F2F2"/>
                        </a:solidFill>
                        <a:latin typeface="Oswald"/>
                        <a:ea typeface="Oswald"/>
                        <a:cs typeface="Oswald"/>
                        <a:sym typeface="Oswald"/>
                      </a:endParaRPr>
                    </a:p>
                  </a:txBody>
                  <a:tcPr marT="45725" marB="45725" marR="91450" marL="91450"/>
                </a:tc>
              </a:tr>
              <a:tr h="2827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0" i="0" lang="pl" sz="1100" u="none" cap="none" strike="noStrike">
                          <a:solidFill>
                            <a:srgbClr val="999999"/>
                          </a:solidFill>
                          <a:latin typeface="Oswald"/>
                          <a:ea typeface="Oswald"/>
                          <a:cs typeface="Oswald"/>
                          <a:sym typeface="Oswald"/>
                        </a:rPr>
                        <a:t>Data premiery wersji konsolowej</a:t>
                      </a:r>
                      <a:endParaRPr b="0" i="0" sz="1100" u="none" cap="none" strike="noStrike">
                        <a:solidFill>
                          <a:srgbClr val="999999"/>
                        </a:solidFill>
                        <a:latin typeface="Oswald"/>
                        <a:ea typeface="Oswald"/>
                        <a:cs typeface="Oswald"/>
                        <a:sym typeface="Oswald"/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0" i="0" lang="pl" sz="1100" u="none" cap="none" strike="noStrike">
                          <a:solidFill>
                            <a:srgbClr val="F2F2F2"/>
                          </a:solidFill>
                          <a:latin typeface="Oswald"/>
                          <a:ea typeface="Oswald"/>
                          <a:cs typeface="Oswald"/>
                          <a:sym typeface="Oswald"/>
                        </a:rPr>
                        <a:t>6 października 2022, 20 kwietnia 2023</a:t>
                      </a:r>
                      <a:endParaRPr b="0" i="0" sz="1100" u="none" cap="none" strike="noStrike">
                        <a:solidFill>
                          <a:srgbClr val="F2F2F2"/>
                        </a:solidFill>
                        <a:latin typeface="Oswald"/>
                        <a:ea typeface="Oswald"/>
                        <a:cs typeface="Oswald"/>
                        <a:sym typeface="Oswald"/>
                      </a:endParaRPr>
                    </a:p>
                  </a:txBody>
                  <a:tcPr marT="45725" marB="45725" marR="91450" marL="91450"/>
                </a:tc>
              </a:tr>
              <a:tr h="2827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0" i="0" lang="pl" sz="1100" u="none" cap="none" strike="noStrike">
                          <a:solidFill>
                            <a:srgbClr val="999999"/>
                          </a:solidFill>
                          <a:latin typeface="Oswald"/>
                          <a:ea typeface="Oswald"/>
                          <a:cs typeface="Oswald"/>
                          <a:sym typeface="Oswald"/>
                        </a:rPr>
                        <a:t>Data premiery wersji co-op*</a:t>
                      </a:r>
                      <a:endParaRPr b="0" i="0" sz="1100" u="none" cap="none" strike="noStrike">
                        <a:solidFill>
                          <a:srgbClr val="999999"/>
                        </a:solidFill>
                        <a:latin typeface="Oswald"/>
                        <a:ea typeface="Oswald"/>
                        <a:cs typeface="Oswald"/>
                        <a:sym typeface="Oswald"/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0" i="0" lang="pl" sz="1100" u="none" cap="none" strike="noStrike">
                          <a:solidFill>
                            <a:srgbClr val="F2F2F2"/>
                          </a:solidFill>
                          <a:latin typeface="Oswald"/>
                          <a:ea typeface="Oswald"/>
                          <a:cs typeface="Oswald"/>
                          <a:sym typeface="Oswald"/>
                        </a:rPr>
                        <a:t>7 grudnia 2023</a:t>
                      </a:r>
                      <a:endParaRPr sz="1400" u="none" cap="none" strike="noStrike"/>
                    </a:p>
                  </a:txBody>
                  <a:tcPr marT="45725" marB="45725" marR="91450" marL="91450"/>
                </a:tc>
              </a:tr>
              <a:tr h="2827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0" i="0" lang="pl" sz="1100" u="none" cap="none" strike="noStrike">
                          <a:solidFill>
                            <a:srgbClr val="999999"/>
                          </a:solidFill>
                          <a:latin typeface="Oswald"/>
                          <a:ea typeface="Oswald"/>
                          <a:cs typeface="Oswald"/>
                          <a:sym typeface="Oswald"/>
                        </a:rPr>
                        <a:t>Cena dla PC / konsole</a:t>
                      </a:r>
                      <a:endParaRPr b="0" i="0" sz="1100" u="none" cap="none" strike="noStrike">
                        <a:solidFill>
                          <a:srgbClr val="999999"/>
                        </a:solidFill>
                        <a:latin typeface="Oswald"/>
                        <a:ea typeface="Oswald"/>
                        <a:cs typeface="Oswald"/>
                        <a:sym typeface="Oswald"/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0" i="0" lang="pl" sz="1100" u="none" cap="none" strike="noStrike">
                          <a:solidFill>
                            <a:srgbClr val="F2F2F2"/>
                          </a:solidFill>
                          <a:latin typeface="Oswald"/>
                          <a:ea typeface="Oswald"/>
                          <a:cs typeface="Oswald"/>
                          <a:sym typeface="Oswald"/>
                        </a:rPr>
                        <a:t>34,99 $ (29,99 €) /  34,99 $</a:t>
                      </a:r>
                      <a:endParaRPr b="0" i="0" sz="1100" u="none" cap="none" strike="noStrike">
                        <a:solidFill>
                          <a:srgbClr val="F2F2F2"/>
                        </a:solidFill>
                        <a:latin typeface="Oswald"/>
                        <a:ea typeface="Oswald"/>
                        <a:cs typeface="Oswald"/>
                        <a:sym typeface="Oswald"/>
                      </a:endParaRPr>
                    </a:p>
                  </a:txBody>
                  <a:tcPr marT="45725" marB="45725" marR="91450" marL="91450"/>
                </a:tc>
              </a:tr>
              <a:tr h="2520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0" i="0" lang="pl" sz="1100" u="none" cap="none" strike="noStrike">
                          <a:solidFill>
                            <a:srgbClr val="999999"/>
                          </a:solidFill>
                          <a:latin typeface="Oswald"/>
                          <a:ea typeface="Oswald"/>
                          <a:cs typeface="Oswald"/>
                          <a:sym typeface="Oswald"/>
                        </a:rPr>
                        <a:t>Opinie</a:t>
                      </a:r>
                      <a:endParaRPr b="0" i="0" sz="1100" u="none" cap="none" strike="noStrike">
                        <a:solidFill>
                          <a:srgbClr val="999999"/>
                        </a:solidFill>
                        <a:latin typeface="Oswald"/>
                        <a:ea typeface="Oswald"/>
                        <a:cs typeface="Oswald"/>
                        <a:sym typeface="Oswald"/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0" i="0" lang="pl" sz="1100" u="none" cap="none" strike="noStrike">
                          <a:solidFill>
                            <a:srgbClr val="F2F2F2"/>
                          </a:solidFill>
                          <a:latin typeface="Oswald"/>
                          <a:ea typeface="Oswald"/>
                          <a:cs typeface="Oswald"/>
                          <a:sym typeface="Oswald"/>
                        </a:rPr>
                        <a:t>+90% pozytywne; 3</a:t>
                      </a:r>
                      <a:r>
                        <a:rPr lang="pl" sz="1100" u="none" cap="none" strike="noStrike">
                          <a:solidFill>
                            <a:srgbClr val="F2F2F2"/>
                          </a:solidFill>
                          <a:latin typeface="Oswald"/>
                          <a:ea typeface="Oswald"/>
                          <a:cs typeface="Oswald"/>
                          <a:sym typeface="Oswald"/>
                        </a:rPr>
                        <a:t>1</a:t>
                      </a:r>
                      <a:r>
                        <a:rPr b="0" i="0" lang="pl" sz="1100" u="none" cap="none" strike="noStrike">
                          <a:solidFill>
                            <a:srgbClr val="F2F2F2"/>
                          </a:solidFill>
                          <a:latin typeface="Oswald"/>
                          <a:ea typeface="Oswald"/>
                          <a:cs typeface="Oswald"/>
                          <a:sym typeface="Oswald"/>
                        </a:rPr>
                        <a:t> 317</a:t>
                      </a:r>
                      <a:r>
                        <a:rPr lang="pl" sz="1100" u="none" cap="none" strike="noStrike">
                          <a:solidFill>
                            <a:srgbClr val="F2F2F2"/>
                          </a:solidFill>
                          <a:latin typeface="Oswald"/>
                          <a:ea typeface="Oswald"/>
                          <a:cs typeface="Oswald"/>
                          <a:sym typeface="Oswald"/>
                        </a:rPr>
                        <a:t> </a:t>
                      </a:r>
                      <a:r>
                        <a:rPr b="0" i="0" lang="pl" sz="1100" u="none" cap="none" strike="noStrike">
                          <a:solidFill>
                            <a:srgbClr val="F2F2F2"/>
                          </a:solidFill>
                          <a:latin typeface="Oswald"/>
                          <a:ea typeface="Oswald"/>
                          <a:cs typeface="Oswald"/>
                          <a:sym typeface="Oswald"/>
                        </a:rPr>
                        <a:t>(21.03.2024)</a:t>
                      </a:r>
                      <a:endParaRPr b="0" i="0" sz="1100" u="none" cap="none" strike="noStrike">
                        <a:solidFill>
                          <a:srgbClr val="F2F2F2"/>
                        </a:solidFill>
                        <a:latin typeface="Oswald"/>
                        <a:ea typeface="Oswald"/>
                        <a:cs typeface="Oswald"/>
                        <a:sym typeface="Oswald"/>
                      </a:endParaRPr>
                    </a:p>
                  </a:txBody>
                  <a:tcPr marT="45725" marB="45725" marR="91450" marL="91450"/>
                </a:tc>
              </a:tr>
            </a:tbl>
          </a:graphicData>
        </a:graphic>
      </p:graphicFrame>
      <p:sp>
        <p:nvSpPr>
          <p:cNvPr id="183" name="Google Shape;183;p23"/>
          <p:cNvSpPr/>
          <p:nvPr/>
        </p:nvSpPr>
        <p:spPr>
          <a:xfrm>
            <a:off x="6279253" y="3740940"/>
            <a:ext cx="316162" cy="774705"/>
          </a:xfrm>
          <a:custGeom>
            <a:rect b="b" l="l" r="r" t="t"/>
            <a:pathLst>
              <a:path extrusionOk="0" h="2598393" w="1060423">
                <a:moveTo>
                  <a:pt x="511607" y="1989888"/>
                </a:moveTo>
                <a:cubicBezTo>
                  <a:pt x="421916" y="2038892"/>
                  <a:pt x="392123" y="2248491"/>
                  <a:pt x="577615" y="2379095"/>
                </a:cubicBezTo>
                <a:cubicBezTo>
                  <a:pt x="531205" y="2257454"/>
                  <a:pt x="562054" y="2197447"/>
                  <a:pt x="592034" y="2136572"/>
                </a:cubicBezTo>
                <a:cubicBezTo>
                  <a:pt x="592534" y="2167519"/>
                  <a:pt x="560915" y="2234057"/>
                  <a:pt x="638675" y="2272816"/>
                </a:cubicBezTo>
                <a:cubicBezTo>
                  <a:pt x="602283" y="2156226"/>
                  <a:pt x="756001" y="2119500"/>
                  <a:pt x="594605" y="1990756"/>
                </a:cubicBezTo>
                <a:cubicBezTo>
                  <a:pt x="828052" y="2024484"/>
                  <a:pt x="759407" y="2143283"/>
                  <a:pt x="814896" y="2262952"/>
                </a:cubicBezTo>
                <a:cubicBezTo>
                  <a:pt x="774295" y="2270013"/>
                  <a:pt x="715464" y="2161619"/>
                  <a:pt x="728685" y="2212952"/>
                </a:cubicBezTo>
                <a:cubicBezTo>
                  <a:pt x="798068" y="2415798"/>
                  <a:pt x="590532" y="2421590"/>
                  <a:pt x="656442" y="2598393"/>
                </a:cubicBezTo>
                <a:cubicBezTo>
                  <a:pt x="451592" y="2586815"/>
                  <a:pt x="511509" y="2396411"/>
                  <a:pt x="415171" y="2350110"/>
                </a:cubicBezTo>
                <a:cubicBezTo>
                  <a:pt x="389023" y="2345435"/>
                  <a:pt x="357666" y="2366802"/>
                  <a:pt x="415723" y="2461957"/>
                </a:cubicBezTo>
                <a:cubicBezTo>
                  <a:pt x="77590" y="2209980"/>
                  <a:pt x="314998" y="2004011"/>
                  <a:pt x="511607" y="1989888"/>
                </a:cubicBezTo>
                <a:close/>
                <a:moveTo>
                  <a:pt x="344786" y="1884983"/>
                </a:moveTo>
                <a:lnTo>
                  <a:pt x="722598" y="1884983"/>
                </a:lnTo>
                <a:cubicBezTo>
                  <a:pt x="716460" y="1906965"/>
                  <a:pt x="711917" y="1928321"/>
                  <a:pt x="707988" y="1948728"/>
                </a:cubicBezTo>
                <a:lnTo>
                  <a:pt x="357819" y="1948059"/>
                </a:lnTo>
                <a:close/>
                <a:moveTo>
                  <a:pt x="530212" y="651224"/>
                </a:moveTo>
                <a:cubicBezTo>
                  <a:pt x="585486" y="651224"/>
                  <a:pt x="630294" y="696033"/>
                  <a:pt x="630294" y="751307"/>
                </a:cubicBezTo>
                <a:cubicBezTo>
                  <a:pt x="630294" y="806581"/>
                  <a:pt x="585486" y="851389"/>
                  <a:pt x="530212" y="851389"/>
                </a:cubicBezTo>
                <a:cubicBezTo>
                  <a:pt x="474938" y="851389"/>
                  <a:pt x="430129" y="806581"/>
                  <a:pt x="430129" y="751307"/>
                </a:cubicBezTo>
                <a:cubicBezTo>
                  <a:pt x="430129" y="696033"/>
                  <a:pt x="474938" y="651224"/>
                  <a:pt x="530212" y="651224"/>
                </a:cubicBezTo>
                <a:close/>
                <a:moveTo>
                  <a:pt x="530212" y="551141"/>
                </a:moveTo>
                <a:cubicBezTo>
                  <a:pt x="419664" y="551141"/>
                  <a:pt x="330046" y="640759"/>
                  <a:pt x="330046" y="751307"/>
                </a:cubicBezTo>
                <a:cubicBezTo>
                  <a:pt x="330046" y="861855"/>
                  <a:pt x="419664" y="951472"/>
                  <a:pt x="530212" y="951472"/>
                </a:cubicBezTo>
                <a:cubicBezTo>
                  <a:pt x="640760" y="951472"/>
                  <a:pt x="730377" y="861855"/>
                  <a:pt x="730377" y="751307"/>
                </a:cubicBezTo>
                <a:cubicBezTo>
                  <a:pt x="730377" y="640759"/>
                  <a:pt x="640760" y="551141"/>
                  <a:pt x="530212" y="551141"/>
                </a:cubicBezTo>
                <a:close/>
                <a:moveTo>
                  <a:pt x="286245" y="353827"/>
                </a:moveTo>
                <a:cubicBezTo>
                  <a:pt x="438132" y="439406"/>
                  <a:pt x="623290" y="440561"/>
                  <a:pt x="776100" y="356932"/>
                </a:cubicBezTo>
                <a:cubicBezTo>
                  <a:pt x="941305" y="720175"/>
                  <a:pt x="898096" y="1115325"/>
                  <a:pt x="825241" y="1447764"/>
                </a:cubicBezTo>
                <a:lnTo>
                  <a:pt x="1060423" y="1673413"/>
                </a:lnTo>
                <a:lnTo>
                  <a:pt x="1021935" y="1978110"/>
                </a:lnTo>
                <a:lnTo>
                  <a:pt x="745125" y="1786699"/>
                </a:lnTo>
                <a:lnTo>
                  <a:pt x="734250" y="1834148"/>
                </a:lnTo>
                <a:lnTo>
                  <a:pt x="332991" y="1834148"/>
                </a:lnTo>
                <a:cubicBezTo>
                  <a:pt x="330005" y="1820736"/>
                  <a:pt x="326662" y="1807037"/>
                  <a:pt x="323192" y="1793020"/>
                </a:cubicBezTo>
                <a:lnTo>
                  <a:pt x="38489" y="1989888"/>
                </a:lnTo>
                <a:lnTo>
                  <a:pt x="0" y="1685191"/>
                </a:lnTo>
                <a:lnTo>
                  <a:pt x="237343" y="1457469"/>
                </a:lnTo>
                <a:lnTo>
                  <a:pt x="238009" y="1459571"/>
                </a:lnTo>
                <a:lnTo>
                  <a:pt x="242012" y="1446515"/>
                </a:lnTo>
                <a:cubicBezTo>
                  <a:pt x="171205" y="1115067"/>
                  <a:pt x="127758" y="714059"/>
                  <a:pt x="286245" y="353827"/>
                </a:cubicBezTo>
                <a:close/>
                <a:moveTo>
                  <a:pt x="527942" y="0"/>
                </a:moveTo>
                <a:cubicBezTo>
                  <a:pt x="622760" y="95693"/>
                  <a:pt x="695048" y="196745"/>
                  <a:pt x="748164" y="301374"/>
                </a:cubicBezTo>
                <a:cubicBezTo>
                  <a:pt x="612692" y="376844"/>
                  <a:pt x="447588" y="375495"/>
                  <a:pt x="312997" y="298024"/>
                </a:cubicBezTo>
                <a:cubicBezTo>
                  <a:pt x="364591" y="193505"/>
                  <a:pt x="435080" y="93397"/>
                  <a:pt x="52794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t/>
            </a:r>
            <a:endParaRPr b="0" i="0" sz="27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Obraz zawierający Czcionka, Grafika, tekst, logo&#10;&#10;Opis wygenerowany automatycznie" id="184" name="Google Shape;184;p2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360917" y="4774136"/>
            <a:ext cx="264646" cy="26464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Obraz zawierający symbol, logo, clipart, Grafika&#10;&#10;Opis wygenerowany automatycznie" id="185" name="Google Shape;185;p2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200792" y="4774136"/>
            <a:ext cx="264646" cy="26464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Obraz zawierający Grafika, clipart, Czcionka, logo&#10;&#10;Opis wygenerowany automatycznie" id="186" name="Google Shape;186;p23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2975036" y="4779639"/>
            <a:ext cx="264646" cy="26464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Obraz zawierający Grafika, Czcionka, logo, symbol&#10;&#10;Opis wygenerowany automatycznie" id="187" name="Google Shape;187;p23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2587914" y="4774136"/>
            <a:ext cx="264646" cy="26464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Obraz zawierający logo, Czcionka, symbol, Grafika&#10;&#10;Opis wygenerowany automatycznie" id="188" name="Google Shape;188;p23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3746798" y="4774136"/>
            <a:ext cx="264646" cy="2646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Obraz zawierający na wolnym powietrzu, niebo, młyn, obuwie&#10;&#10;Opis wygenerowany automatycznie" id="193" name="Google Shape;193;p24"/>
          <p:cNvPicPr preferRelativeResize="0"/>
          <p:nvPr/>
        </p:nvPicPr>
        <p:blipFill rotWithShape="1">
          <a:blip r:embed="rId3">
            <a:alphaModFix/>
          </a:blip>
          <a:srcRect b="0" l="25952" r="39921" t="0"/>
          <a:stretch/>
        </p:blipFill>
        <p:spPr>
          <a:xfrm>
            <a:off x="6035072" y="1"/>
            <a:ext cx="3108928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194" name="Google Shape;194;p2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t/>
            </a:r>
            <a:endParaRPr/>
          </a:p>
        </p:txBody>
      </p:sp>
      <p:pic>
        <p:nvPicPr>
          <p:cNvPr id="195" name="Google Shape;195;p24"/>
          <p:cNvPicPr preferRelativeResize="0"/>
          <p:nvPr/>
        </p:nvPicPr>
        <p:blipFill rotWithShape="1">
          <a:blip r:embed="rId4">
            <a:alphaModFix/>
          </a:blip>
          <a:srcRect b="-136" l="-107" r="17114" t="0"/>
          <a:stretch/>
        </p:blipFill>
        <p:spPr>
          <a:xfrm>
            <a:off x="-9812" y="0"/>
            <a:ext cx="7588724" cy="51505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Google Shape;196;p24"/>
          <p:cNvPicPr preferRelativeResize="0"/>
          <p:nvPr/>
        </p:nvPicPr>
        <p:blipFill rotWithShape="1">
          <a:blip r:embed="rId5">
            <a:alphaModFix/>
          </a:blip>
          <a:srcRect b="-139" l="89960" r="-100" t="0"/>
          <a:stretch/>
        </p:blipFill>
        <p:spPr>
          <a:xfrm>
            <a:off x="8211955" y="-228"/>
            <a:ext cx="931492" cy="5150654"/>
          </a:xfrm>
          <a:prstGeom prst="rect">
            <a:avLst/>
          </a:prstGeom>
          <a:noFill/>
          <a:ln>
            <a:noFill/>
          </a:ln>
        </p:spPr>
      </p:pic>
      <p:sp>
        <p:nvSpPr>
          <p:cNvPr id="197" name="Google Shape;197;p24"/>
          <p:cNvSpPr txBox="1"/>
          <p:nvPr/>
        </p:nvSpPr>
        <p:spPr>
          <a:xfrm>
            <a:off x="309371" y="1172370"/>
            <a:ext cx="6127725" cy="4278064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t/>
            </a:r>
            <a:endParaRPr b="0" i="0" sz="1000" u="none" cap="none" strike="noStrike">
              <a:solidFill>
                <a:srgbClr val="999999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-171450" lvl="0" marL="1714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68686"/>
              </a:buClr>
              <a:buSzPts val="1100"/>
              <a:buFont typeface="Arial"/>
              <a:buChar char="•"/>
            </a:pPr>
            <a:r>
              <a:rPr b="0" i="0" lang="pl" sz="1100" u="none" cap="none" strike="noStrike">
                <a:solidFill>
                  <a:srgbClr val="868686"/>
                </a:solidFill>
                <a:latin typeface="Oswald"/>
                <a:ea typeface="Oswald"/>
                <a:cs typeface="Oswald"/>
                <a:sym typeface="Oswald"/>
              </a:rPr>
              <a:t>    </a:t>
            </a:r>
            <a:r>
              <a:rPr b="1" i="0" lang="pl" sz="1100" u="none" cap="none" strike="noStrike">
                <a:solidFill>
                  <a:srgbClr val="F2F2F2"/>
                </a:solidFill>
                <a:latin typeface="Oswald"/>
                <a:ea typeface="Oswald"/>
                <a:cs typeface="Oswald"/>
                <a:sym typeface="Oswald"/>
              </a:rPr>
              <a:t>Road Mapa</a:t>
            </a:r>
            <a:r>
              <a:rPr b="1" i="0" lang="pl" sz="1100" u="none" cap="none" strike="noStrike">
                <a:solidFill>
                  <a:srgbClr val="868686"/>
                </a:solidFill>
                <a:latin typeface="Oswald"/>
                <a:ea typeface="Oswald"/>
                <a:cs typeface="Oswald"/>
                <a:sym typeface="Oswald"/>
              </a:rPr>
              <a:t> </a:t>
            </a:r>
            <a:r>
              <a:rPr b="0" i="0" lang="pl" sz="1100" u="none" cap="none" strike="noStrike">
                <a:solidFill>
                  <a:srgbClr val="868686"/>
                </a:solidFill>
                <a:latin typeface="Oswald"/>
                <a:ea typeface="Oswald"/>
                <a:cs typeface="Oswald"/>
                <a:sym typeface="Oswald"/>
              </a:rPr>
              <a:t>produkcji oraz regularnie dodawany content do gry np. </a:t>
            </a:r>
            <a:r>
              <a:rPr b="1" i="0" lang="pl" sz="1100" u="none" cap="none" strike="noStrike">
                <a:solidFill>
                  <a:srgbClr val="F2F2F2"/>
                </a:solidFill>
                <a:latin typeface="Oswald"/>
                <a:ea typeface="Oswald"/>
                <a:cs typeface="Oswald"/>
                <a:sym typeface="Oswald"/>
              </a:rPr>
              <a:t>bezpłatny tryb kooperacji</a:t>
            </a:r>
            <a:r>
              <a:rPr b="0" i="0" lang="pl" sz="1100" u="none" cap="none" strike="noStrike">
                <a:solidFill>
                  <a:srgbClr val="868686"/>
                </a:solidFill>
                <a:latin typeface="Oswald"/>
                <a:ea typeface="Oswald"/>
                <a:cs typeface="Oswald"/>
                <a:sym typeface="Oswald"/>
              </a:rPr>
              <a:t>. </a:t>
            </a:r>
            <a:endParaRPr b="0" i="0" sz="1100" u="none" cap="none" strike="noStrike">
              <a:solidFill>
                <a:srgbClr val="000000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-21590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68686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808080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68686"/>
              </a:buClr>
              <a:buSzPts val="1100"/>
              <a:buFont typeface="Arial"/>
              <a:buChar char="•"/>
            </a:pPr>
            <a:r>
              <a:rPr b="0" i="0" lang="pl" sz="1100" u="none" cap="none" strike="noStrike">
                <a:solidFill>
                  <a:srgbClr val="868686"/>
                </a:solidFill>
                <a:latin typeface="Oswald"/>
                <a:ea typeface="Oswald"/>
                <a:cs typeface="Oswald"/>
                <a:sym typeface="Oswald"/>
              </a:rPr>
              <a:t>Partycypacja tytułu w targach branżowych m.in. </a:t>
            </a:r>
            <a:r>
              <a:rPr b="1" i="0" lang="pl" sz="1100" u="none" cap="none" strike="noStrike">
                <a:solidFill>
                  <a:srgbClr val="F2F2F2"/>
                </a:solidFill>
                <a:latin typeface="Oswald"/>
                <a:ea typeface="Oswald"/>
                <a:cs typeface="Oswald"/>
                <a:sym typeface="Oswald"/>
              </a:rPr>
              <a:t>PGA, Gamescom </a:t>
            </a:r>
            <a:r>
              <a:rPr b="0" i="0" lang="pl" sz="1100" u="none" cap="none" strike="noStrike">
                <a:solidFill>
                  <a:srgbClr val="868686"/>
                </a:solidFill>
                <a:latin typeface="Oswald"/>
                <a:ea typeface="Oswald"/>
                <a:cs typeface="Oswald"/>
                <a:sym typeface="Oswald"/>
              </a:rPr>
              <a:t>oraz eventach </a:t>
            </a:r>
            <a:r>
              <a:rPr b="1" i="0" lang="pl" sz="1100" u="none" cap="none" strike="noStrike">
                <a:solidFill>
                  <a:srgbClr val="F2F2F2"/>
                </a:solidFill>
                <a:latin typeface="Oswald"/>
                <a:ea typeface="Oswald"/>
                <a:cs typeface="Oswald"/>
                <a:sym typeface="Oswald"/>
              </a:rPr>
              <a:t>Steam</a:t>
            </a:r>
            <a:r>
              <a:rPr b="0" i="0" lang="pl" sz="1100" u="none" cap="none" strike="noStrike">
                <a:solidFill>
                  <a:srgbClr val="868686"/>
                </a:solidFill>
                <a:latin typeface="Oswald"/>
                <a:ea typeface="Oswald"/>
                <a:cs typeface="Oswald"/>
                <a:sym typeface="Oswald"/>
              </a:rPr>
              <a:t>.</a:t>
            </a:r>
            <a:endParaRPr b="0" i="0" sz="1100" u="none" cap="none" strike="noStrike">
              <a:solidFill>
                <a:srgbClr val="000000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-21590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68686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808080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68686"/>
              </a:buClr>
              <a:buSzPts val="1100"/>
              <a:buFont typeface="Arial"/>
              <a:buChar char="•"/>
            </a:pPr>
            <a:r>
              <a:rPr b="0" i="0" lang="pl" sz="1100" u="none" cap="none" strike="noStrike">
                <a:solidFill>
                  <a:srgbClr val="868686"/>
                </a:solidFill>
                <a:latin typeface="Oswald"/>
                <a:ea typeface="Oswald"/>
                <a:cs typeface="Oswald"/>
                <a:sym typeface="Oswald"/>
              </a:rPr>
              <a:t>Potencjał do oferowania produkcji w ramach bundle z liderami takich gatunków jak m.in. survival </a:t>
            </a:r>
            <a:r>
              <a:rPr b="1" i="0" lang="pl" sz="1100" u="none" cap="none" strike="noStrike">
                <a:solidFill>
                  <a:srgbClr val="868686"/>
                </a:solidFill>
                <a:latin typeface="Oswald"/>
                <a:ea typeface="Oswald"/>
                <a:cs typeface="Oswald"/>
                <a:sym typeface="Oswald"/>
              </a:rPr>
              <a:t>(</a:t>
            </a:r>
            <a:r>
              <a:rPr b="1" i="0" lang="pl" sz="1100" u="none" cap="none" strike="noStrike">
                <a:solidFill>
                  <a:srgbClr val="F2F2F2"/>
                </a:solidFill>
                <a:latin typeface="Oswald"/>
                <a:ea typeface="Oswald"/>
                <a:cs typeface="Oswald"/>
                <a:sym typeface="Oswald"/>
              </a:rPr>
              <a:t>Green Hell, Crusaider Kingdom 3 </a:t>
            </a:r>
            <a:r>
              <a:rPr b="0" i="0" lang="pl" sz="1100" u="none" cap="none" strike="noStrike">
                <a:solidFill>
                  <a:srgbClr val="9B9B9B"/>
                </a:solidFill>
                <a:latin typeface="Oswald"/>
                <a:ea typeface="Oswald"/>
                <a:cs typeface="Oswald"/>
                <a:sym typeface="Oswald"/>
              </a:rPr>
              <a:t>oraz</a:t>
            </a:r>
            <a:r>
              <a:rPr b="1" i="0" lang="pl" sz="1100" u="none" cap="none" strike="noStrike">
                <a:solidFill>
                  <a:srgbClr val="F2F2F2"/>
                </a:solidFill>
                <a:latin typeface="Oswald"/>
                <a:ea typeface="Oswald"/>
                <a:cs typeface="Oswald"/>
                <a:sym typeface="Oswald"/>
              </a:rPr>
              <a:t> Frostpunk</a:t>
            </a:r>
            <a:r>
              <a:rPr b="0" i="0" lang="pl" sz="1100" u="none" cap="none" strike="noStrike">
                <a:solidFill>
                  <a:srgbClr val="868686"/>
                </a:solidFill>
                <a:latin typeface="Oswald"/>
                <a:ea typeface="Oswald"/>
                <a:cs typeface="Oswald"/>
                <a:sym typeface="Oswald"/>
              </a:rPr>
              <a:t>) </a:t>
            </a:r>
            <a:endParaRPr b="0" i="0" sz="1100" u="none" cap="none" strike="noStrike">
              <a:solidFill>
                <a:srgbClr val="000000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-21590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68686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808080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68686"/>
              </a:buClr>
              <a:buSzPts val="1100"/>
              <a:buFont typeface="Arial"/>
              <a:buChar char="•"/>
            </a:pPr>
            <a:r>
              <a:rPr b="0" i="0" lang="pl" sz="1100" u="none" cap="none" strike="noStrike">
                <a:solidFill>
                  <a:srgbClr val="868686"/>
                </a:solidFill>
                <a:latin typeface="Oswald"/>
                <a:ea typeface="Oswald"/>
                <a:cs typeface="Oswald"/>
                <a:sym typeface="Oswald"/>
              </a:rPr>
              <a:t>Stabilna sprzedaż i </a:t>
            </a:r>
            <a:r>
              <a:rPr b="1" i="0" lang="pl" sz="1100" u="none" cap="none" strike="noStrike">
                <a:solidFill>
                  <a:srgbClr val="F2F2F2"/>
                </a:solidFill>
                <a:latin typeface="Oswald"/>
                <a:ea typeface="Oswald"/>
                <a:cs typeface="Oswald"/>
                <a:sym typeface="Oswald"/>
              </a:rPr>
              <a:t>wysokie maksymalne peaki</a:t>
            </a:r>
            <a:r>
              <a:rPr b="0" i="0" lang="pl" sz="1100" u="none" cap="none" strike="noStrike">
                <a:solidFill>
                  <a:srgbClr val="868686"/>
                </a:solidFill>
                <a:latin typeface="Oswald"/>
                <a:ea typeface="Oswald"/>
                <a:cs typeface="Oswald"/>
                <a:sym typeface="Oswald"/>
              </a:rPr>
              <a:t>: gra zdobyła silną grupę graczy, którzy codziennie wracają do produkcji. Wciąż jedną z najważniejszych platform jest </a:t>
            </a:r>
            <a:r>
              <a:rPr b="0" i="0" lang="pl" sz="1100" u="none" cap="none" strike="noStrike">
                <a:solidFill>
                  <a:srgbClr val="F2F2F2"/>
                </a:solidFill>
                <a:latin typeface="Oswald"/>
                <a:ea typeface="Oswald"/>
                <a:cs typeface="Oswald"/>
                <a:sym typeface="Oswald"/>
              </a:rPr>
              <a:t>Steam</a:t>
            </a:r>
            <a:r>
              <a:rPr b="0" i="0" lang="pl" sz="1100" u="none" cap="none" strike="noStrike">
                <a:solidFill>
                  <a:srgbClr val="868686"/>
                </a:solidFill>
                <a:latin typeface="Oswald"/>
                <a:ea typeface="Oswald"/>
                <a:cs typeface="Oswald"/>
                <a:sym typeface="Oswald"/>
              </a:rPr>
              <a:t>.</a:t>
            </a:r>
            <a:endParaRPr b="0" i="0" sz="1100" u="none" cap="none" strike="noStrike">
              <a:solidFill>
                <a:srgbClr val="000000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-21590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68686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808080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68686"/>
              </a:buClr>
              <a:buSzPts val="1100"/>
              <a:buFont typeface="Arial"/>
              <a:buChar char="•"/>
            </a:pPr>
            <a:r>
              <a:rPr b="0" i="0" lang="pl" sz="1100" u="none" cap="none" strike="noStrike">
                <a:solidFill>
                  <a:srgbClr val="868686"/>
                </a:solidFill>
                <a:latin typeface="Oswald"/>
                <a:ea typeface="Oswald"/>
                <a:cs typeface="Oswald"/>
                <a:sym typeface="Oswald"/>
              </a:rPr>
              <a:t>Wysokie oceny na poziomie </a:t>
            </a:r>
            <a:r>
              <a:rPr b="1" i="0" lang="pl" sz="1100" u="none" cap="none" strike="noStrike">
                <a:solidFill>
                  <a:srgbClr val="F2F2F2"/>
                </a:solidFill>
                <a:latin typeface="Oswald"/>
                <a:ea typeface="Oswald"/>
                <a:cs typeface="Oswald"/>
                <a:sym typeface="Oswald"/>
              </a:rPr>
              <a:t>+90%</a:t>
            </a:r>
            <a:r>
              <a:rPr b="1" i="0" lang="pl" sz="1100" u="none" cap="none" strike="noStrike">
                <a:solidFill>
                  <a:srgbClr val="868686"/>
                </a:solidFill>
                <a:latin typeface="Oswald"/>
                <a:ea typeface="Oswald"/>
                <a:cs typeface="Oswald"/>
                <a:sym typeface="Oswald"/>
              </a:rPr>
              <a:t> </a:t>
            </a:r>
            <a:r>
              <a:rPr b="0" i="0" lang="pl" sz="1100" u="none" cap="none" strike="noStrike">
                <a:solidFill>
                  <a:srgbClr val="868686"/>
                </a:solidFill>
                <a:latin typeface="Oswald"/>
                <a:ea typeface="Oswald"/>
                <a:cs typeface="Oswald"/>
                <a:sym typeface="Oswald"/>
              </a:rPr>
              <a:t>i duża </a:t>
            </a:r>
            <a:r>
              <a:rPr b="1" i="0" lang="pl" sz="1100" u="none" cap="none" strike="noStrike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  <a:t>wishlista</a:t>
            </a:r>
            <a:r>
              <a:rPr b="0" i="0" lang="pl" sz="1100" u="none" cap="none" strike="noStrike">
                <a:solidFill>
                  <a:srgbClr val="868686"/>
                </a:solidFill>
                <a:latin typeface="Oswald"/>
                <a:ea typeface="Oswald"/>
                <a:cs typeface="Oswald"/>
                <a:sym typeface="Oswald"/>
              </a:rPr>
              <a:t> tytułu - </a:t>
            </a:r>
            <a:r>
              <a:rPr b="1" i="0" lang="pl" sz="1100" u="none" cap="none" strike="noStrike">
                <a:solidFill>
                  <a:srgbClr val="F2F2F2"/>
                </a:solidFill>
                <a:latin typeface="Oswald"/>
                <a:ea typeface="Oswald"/>
                <a:cs typeface="Oswald"/>
                <a:sym typeface="Oswald"/>
              </a:rPr>
              <a:t>1,42 mln </a:t>
            </a:r>
            <a:r>
              <a:rPr b="0" i="0" lang="pl" sz="1100" u="none" cap="none" strike="noStrike">
                <a:solidFill>
                  <a:srgbClr val="868686"/>
                </a:solidFill>
                <a:latin typeface="Oswald"/>
                <a:ea typeface="Oswald"/>
                <a:cs typeface="Oswald"/>
                <a:sym typeface="Oswald"/>
              </a:rPr>
              <a:t>graczy na Steam.</a:t>
            </a:r>
            <a:endParaRPr b="0" i="0" sz="1100" u="none" cap="none" strike="noStrike">
              <a:solidFill>
                <a:srgbClr val="000000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-21590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68686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808080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68686"/>
              </a:buClr>
              <a:buSzPts val="1100"/>
              <a:buFont typeface="Arial"/>
              <a:buChar char="•"/>
            </a:pPr>
            <a:r>
              <a:rPr b="0" i="0" lang="pl" sz="1100" u="none" cap="none" strike="noStrike">
                <a:solidFill>
                  <a:srgbClr val="868686"/>
                </a:solidFill>
                <a:latin typeface="Oswald"/>
                <a:ea typeface="Oswald"/>
                <a:cs typeface="Oswald"/>
                <a:sym typeface="Oswald"/>
              </a:rPr>
              <a:t>Poszerzanie grupy odbiorców gry poprzez wydawanie gry na nowych platformach m.in. konsolach nowej generacji oraz VR – premiera </a:t>
            </a:r>
            <a:r>
              <a:rPr b="1" i="0" lang="pl" sz="1100" u="none" cap="none" strike="noStrike">
                <a:solidFill>
                  <a:srgbClr val="868686"/>
                </a:solidFill>
                <a:latin typeface="Oswald"/>
                <a:ea typeface="Oswald"/>
                <a:cs typeface="Oswald"/>
                <a:sym typeface="Oswald"/>
              </a:rPr>
              <a:t>w </a:t>
            </a:r>
            <a:r>
              <a:rPr b="1" i="0" lang="pl" sz="1100" u="none" cap="none" strike="noStrike">
                <a:solidFill>
                  <a:srgbClr val="F2F2F2"/>
                </a:solidFill>
                <a:latin typeface="Oswald"/>
                <a:ea typeface="Oswald"/>
                <a:cs typeface="Oswald"/>
                <a:sym typeface="Oswald"/>
              </a:rPr>
              <a:t>I półroczu 2024 roku</a:t>
            </a:r>
            <a:r>
              <a:rPr b="0" i="0" lang="pl" sz="1100" u="none" cap="none" strike="noStrike">
                <a:solidFill>
                  <a:srgbClr val="868686"/>
                </a:solidFill>
                <a:latin typeface="Oswald"/>
                <a:ea typeface="Oswald"/>
                <a:cs typeface="Oswald"/>
                <a:sym typeface="Oswald"/>
              </a:rPr>
              <a:t>. </a:t>
            </a:r>
            <a:endParaRPr b="0" i="0" sz="1100" u="none" cap="none" strike="noStrike">
              <a:solidFill>
                <a:srgbClr val="000000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-21590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68686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808080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68686"/>
              </a:buClr>
              <a:buSzPts val="1100"/>
              <a:buFont typeface="Arial"/>
              <a:buChar char="•"/>
            </a:pPr>
            <a:r>
              <a:rPr b="0" i="0" lang="pl" sz="1100" u="none" cap="none" strike="noStrike">
                <a:solidFill>
                  <a:srgbClr val="868686"/>
                </a:solidFill>
                <a:latin typeface="Oswald"/>
                <a:ea typeface="Oswald"/>
                <a:cs typeface="Oswald"/>
                <a:sym typeface="Oswald"/>
              </a:rPr>
              <a:t>Najwyższa promocja w ciągu ostatnich miesięcy  wyniosła zaledwie </a:t>
            </a:r>
            <a:r>
              <a:rPr b="1" i="0" lang="pl" sz="1100" u="none" cap="none" strike="noStrike">
                <a:solidFill>
                  <a:srgbClr val="F2F2F2"/>
                </a:solidFill>
                <a:latin typeface="Oswald"/>
                <a:ea typeface="Oswald"/>
                <a:cs typeface="Oswald"/>
                <a:sym typeface="Oswald"/>
              </a:rPr>
              <a:t>35%</a:t>
            </a:r>
            <a:r>
              <a:rPr b="0" i="0" lang="pl" sz="1100" u="none" cap="none" strike="noStrike">
                <a:solidFill>
                  <a:srgbClr val="F2F2F2"/>
                </a:solidFill>
                <a:latin typeface="Oswald"/>
                <a:ea typeface="Oswald"/>
                <a:cs typeface="Oswald"/>
                <a:sym typeface="Oswald"/>
              </a:rPr>
              <a:t>, </a:t>
            </a:r>
            <a:r>
              <a:rPr b="0" i="0" lang="pl" sz="1100" u="none" cap="none" strike="noStrike">
                <a:solidFill>
                  <a:srgbClr val="868686"/>
                </a:solidFill>
                <a:latin typeface="Oswald"/>
                <a:ea typeface="Oswald"/>
                <a:cs typeface="Oswald"/>
                <a:sym typeface="Oswald"/>
              </a:rPr>
              <a:t>przy premierze </a:t>
            </a:r>
            <a:r>
              <a:rPr b="1" i="0" lang="pl" sz="1100" u="none" cap="none" strike="noStrike">
                <a:solidFill>
                  <a:srgbClr val="F2F2F2"/>
                </a:solidFill>
                <a:latin typeface="Oswald"/>
                <a:ea typeface="Oswald"/>
                <a:cs typeface="Oswald"/>
                <a:sym typeface="Oswald"/>
              </a:rPr>
              <a:t>trybu Co-Op </a:t>
            </a:r>
            <a:r>
              <a:rPr b="0" i="0" lang="pl" sz="1100" u="none" cap="none" strike="noStrike">
                <a:solidFill>
                  <a:srgbClr val="868686"/>
                </a:solidFill>
                <a:latin typeface="Oswald"/>
                <a:ea typeface="Oswald"/>
                <a:cs typeface="Oswald"/>
                <a:sym typeface="Oswald"/>
              </a:rPr>
              <a:t>powróciliśmy do przecen na poziomie </a:t>
            </a:r>
            <a:r>
              <a:rPr b="1" i="0" lang="pl" sz="1100" u="none" cap="none" strike="noStrike">
                <a:solidFill>
                  <a:srgbClr val="F2F2F2"/>
                </a:solidFill>
                <a:latin typeface="Oswald"/>
                <a:ea typeface="Oswald"/>
                <a:cs typeface="Oswald"/>
                <a:sym typeface="Oswald"/>
              </a:rPr>
              <a:t>25%, </a:t>
            </a:r>
            <a:r>
              <a:rPr b="0" i="0" lang="pl" sz="1100" u="none" cap="none" strike="noStrike">
                <a:solidFill>
                  <a:srgbClr val="868686"/>
                </a:solidFill>
                <a:latin typeface="Oswald"/>
                <a:ea typeface="Oswald"/>
                <a:cs typeface="Oswald"/>
                <a:sym typeface="Oswald"/>
              </a:rPr>
              <a:t>co spotkało się z dobrym odbiorem.</a:t>
            </a:r>
            <a:endParaRPr b="0" i="0" sz="1100" u="none" cap="none" strike="noStrike">
              <a:solidFill>
                <a:srgbClr val="000000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-21590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68686"/>
              </a:buClr>
              <a:buSzPts val="11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80808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01600" lvl="0" marL="1714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68686"/>
              </a:buClr>
              <a:buSzPts val="1100"/>
              <a:buFont typeface="Arial"/>
              <a:buNone/>
            </a:pPr>
            <a:r>
              <a:t/>
            </a:r>
            <a:endParaRPr b="0" i="0" sz="1000" u="none" cap="none" strike="noStrike">
              <a:solidFill>
                <a:srgbClr val="999999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-101600" lvl="0" marL="1714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68686"/>
              </a:buClr>
              <a:buSzPts val="1100"/>
              <a:buFont typeface="Arial"/>
              <a:buNone/>
            </a:pPr>
            <a:r>
              <a:t/>
            </a:r>
            <a:endParaRPr b="0" i="0" sz="1000" u="none" cap="none" strike="noStrike">
              <a:solidFill>
                <a:srgbClr val="999999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999999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" name="Google Shape;198;p24"/>
          <p:cNvSpPr txBox="1"/>
          <p:nvPr/>
        </p:nvSpPr>
        <p:spPr>
          <a:xfrm>
            <a:off x="313556" y="327832"/>
            <a:ext cx="5357100" cy="80018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pl" sz="2000" u="none" cap="none" strike="noStrike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DLACZEGO GRACZE POKOCHALI MEDIEVAL DYNASTY?  CO WYRÓŻNIA TO IP? </a:t>
            </a:r>
            <a:endParaRPr b="1" i="0" sz="2000" u="none" cap="none" strike="noStrike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199" name="Google Shape;199;p24"/>
          <p:cNvSpPr/>
          <p:nvPr/>
        </p:nvSpPr>
        <p:spPr>
          <a:xfrm>
            <a:off x="6197937" y="3806623"/>
            <a:ext cx="478318" cy="482212"/>
          </a:xfrm>
          <a:custGeom>
            <a:rect b="b" l="l" r="r" t="t"/>
            <a:pathLst>
              <a:path extrusionOk="0" h="3234532" w="3208412">
                <a:moveTo>
                  <a:pt x="1561445" y="1065858"/>
                </a:moveTo>
                <a:cubicBezTo>
                  <a:pt x="1654998" y="1065858"/>
                  <a:pt x="1743610" y="1087015"/>
                  <a:pt x="1821879" y="1126644"/>
                </a:cubicBezTo>
                <a:lnTo>
                  <a:pt x="1611352" y="1337172"/>
                </a:lnTo>
                <a:cubicBezTo>
                  <a:pt x="1595200" y="1333388"/>
                  <a:pt x="1578468" y="1332141"/>
                  <a:pt x="1561445" y="1332141"/>
                </a:cubicBezTo>
                <a:cubicBezTo>
                  <a:pt x="1373145" y="1332141"/>
                  <a:pt x="1220499" y="1484787"/>
                  <a:pt x="1220499" y="1673087"/>
                </a:cubicBezTo>
                <a:cubicBezTo>
                  <a:pt x="1220499" y="1861387"/>
                  <a:pt x="1373145" y="2014033"/>
                  <a:pt x="1561445" y="2014033"/>
                </a:cubicBezTo>
                <a:cubicBezTo>
                  <a:pt x="1749745" y="2014033"/>
                  <a:pt x="1902391" y="1861387"/>
                  <a:pt x="1902391" y="1673087"/>
                </a:cubicBezTo>
                <a:cubicBezTo>
                  <a:pt x="1902391" y="1643675"/>
                  <a:pt x="1898667" y="1615133"/>
                  <a:pt x="1890450" y="1588219"/>
                </a:cubicBezTo>
                <a:lnTo>
                  <a:pt x="2093156" y="1385512"/>
                </a:lnTo>
                <a:cubicBezTo>
                  <a:pt x="2142229" y="1470075"/>
                  <a:pt x="2168674" y="1568493"/>
                  <a:pt x="2168674" y="1673087"/>
                </a:cubicBezTo>
                <a:cubicBezTo>
                  <a:pt x="2168674" y="2008450"/>
                  <a:pt x="1896808" y="2280316"/>
                  <a:pt x="1561445" y="2280316"/>
                </a:cubicBezTo>
                <a:cubicBezTo>
                  <a:pt x="1226082" y="2280316"/>
                  <a:pt x="954217" y="2008450"/>
                  <a:pt x="954217" y="1673087"/>
                </a:cubicBezTo>
                <a:cubicBezTo>
                  <a:pt x="954217" y="1337724"/>
                  <a:pt x="1226082" y="1065858"/>
                  <a:pt x="1561445" y="1065858"/>
                </a:cubicBezTo>
                <a:close/>
                <a:moveTo>
                  <a:pt x="1561445" y="580076"/>
                </a:moveTo>
                <a:cubicBezTo>
                  <a:pt x="1790175" y="580076"/>
                  <a:pt x="2002494" y="650333"/>
                  <a:pt x="2177834" y="770690"/>
                </a:cubicBezTo>
                <a:lnTo>
                  <a:pt x="1968030" y="980494"/>
                </a:lnTo>
                <a:cubicBezTo>
                  <a:pt x="1849962" y="907198"/>
                  <a:pt x="1710422" y="866794"/>
                  <a:pt x="1561445" y="866794"/>
                </a:cubicBezTo>
                <a:cubicBezTo>
                  <a:pt x="1116142" y="866794"/>
                  <a:pt x="755153" y="1227784"/>
                  <a:pt x="755153" y="1673087"/>
                </a:cubicBezTo>
                <a:cubicBezTo>
                  <a:pt x="755153" y="2118390"/>
                  <a:pt x="1116142" y="2479380"/>
                  <a:pt x="1561445" y="2479380"/>
                </a:cubicBezTo>
                <a:cubicBezTo>
                  <a:pt x="2006748" y="2479380"/>
                  <a:pt x="2367738" y="2118390"/>
                  <a:pt x="2367738" y="1673087"/>
                </a:cubicBezTo>
                <a:cubicBezTo>
                  <a:pt x="2367738" y="1513043"/>
                  <a:pt x="2321108" y="1363890"/>
                  <a:pt x="2239307" y="1239362"/>
                </a:cubicBezTo>
                <a:lnTo>
                  <a:pt x="2445928" y="1032741"/>
                </a:lnTo>
                <a:cubicBezTo>
                  <a:pt x="2577451" y="1212149"/>
                  <a:pt x="2654457" y="1433625"/>
                  <a:pt x="2654457" y="1673087"/>
                </a:cubicBezTo>
                <a:cubicBezTo>
                  <a:pt x="2654457" y="2276741"/>
                  <a:pt x="2165099" y="2766099"/>
                  <a:pt x="1561445" y="2766099"/>
                </a:cubicBezTo>
                <a:cubicBezTo>
                  <a:pt x="957792" y="2766099"/>
                  <a:pt x="468434" y="2276741"/>
                  <a:pt x="468434" y="1673087"/>
                </a:cubicBezTo>
                <a:cubicBezTo>
                  <a:pt x="468434" y="1069433"/>
                  <a:pt x="957792" y="580076"/>
                  <a:pt x="1561445" y="580076"/>
                </a:cubicBezTo>
                <a:close/>
                <a:moveTo>
                  <a:pt x="1561445" y="111642"/>
                </a:moveTo>
                <a:cubicBezTo>
                  <a:pt x="1890473" y="111642"/>
                  <a:pt x="2195731" y="213411"/>
                  <a:pt x="2447076" y="387744"/>
                </a:cubicBezTo>
                <a:lnTo>
                  <a:pt x="2453780" y="494744"/>
                </a:lnTo>
                <a:lnTo>
                  <a:pt x="2309436" y="639088"/>
                </a:lnTo>
                <a:cubicBezTo>
                  <a:pt x="2099826" y="485554"/>
                  <a:pt x="1841132" y="395669"/>
                  <a:pt x="1561445" y="395669"/>
                </a:cubicBezTo>
                <a:cubicBezTo>
                  <a:pt x="855947" y="395669"/>
                  <a:pt x="284027" y="967589"/>
                  <a:pt x="284027" y="1673087"/>
                </a:cubicBezTo>
                <a:cubicBezTo>
                  <a:pt x="284027" y="2378585"/>
                  <a:pt x="855947" y="2950505"/>
                  <a:pt x="1561445" y="2950505"/>
                </a:cubicBezTo>
                <a:cubicBezTo>
                  <a:pt x="2266943" y="2950505"/>
                  <a:pt x="2838863" y="2378585"/>
                  <a:pt x="2838863" y="1673087"/>
                </a:cubicBezTo>
                <a:cubicBezTo>
                  <a:pt x="2838863" y="1382650"/>
                  <a:pt x="2741936" y="1114852"/>
                  <a:pt x="2577529" y="901139"/>
                </a:cubicBezTo>
                <a:lnTo>
                  <a:pt x="2706681" y="771988"/>
                </a:lnTo>
                <a:lnTo>
                  <a:pt x="2841540" y="780437"/>
                </a:lnTo>
                <a:cubicBezTo>
                  <a:pt x="3019168" y="1032973"/>
                  <a:pt x="3122890" y="1340917"/>
                  <a:pt x="3122890" y="1673087"/>
                </a:cubicBezTo>
                <a:cubicBezTo>
                  <a:pt x="3122890" y="2535449"/>
                  <a:pt x="2423807" y="3234532"/>
                  <a:pt x="1561445" y="3234532"/>
                </a:cubicBezTo>
                <a:cubicBezTo>
                  <a:pt x="699083" y="3234532"/>
                  <a:pt x="0" y="2535449"/>
                  <a:pt x="0" y="1673087"/>
                </a:cubicBezTo>
                <a:cubicBezTo>
                  <a:pt x="0" y="810725"/>
                  <a:pt x="699083" y="111642"/>
                  <a:pt x="1561445" y="111642"/>
                </a:cubicBezTo>
                <a:close/>
                <a:moveTo>
                  <a:pt x="2909110" y="0"/>
                </a:moveTo>
                <a:lnTo>
                  <a:pt x="2926757" y="281655"/>
                </a:lnTo>
                <a:lnTo>
                  <a:pt x="3208412" y="299301"/>
                </a:lnTo>
                <a:lnTo>
                  <a:pt x="2863230" y="644483"/>
                </a:lnTo>
                <a:lnTo>
                  <a:pt x="2685547" y="633351"/>
                </a:lnTo>
                <a:lnTo>
                  <a:pt x="1718098" y="1600799"/>
                </a:lnTo>
                <a:cubicBezTo>
                  <a:pt x="1729236" y="1622491"/>
                  <a:pt x="1734939" y="1647123"/>
                  <a:pt x="1734939" y="1673087"/>
                </a:cubicBezTo>
                <a:cubicBezTo>
                  <a:pt x="1734939" y="1768905"/>
                  <a:pt x="1657263" y="1846581"/>
                  <a:pt x="1561445" y="1846581"/>
                </a:cubicBezTo>
                <a:cubicBezTo>
                  <a:pt x="1465627" y="1846581"/>
                  <a:pt x="1387951" y="1768905"/>
                  <a:pt x="1387951" y="1673087"/>
                </a:cubicBezTo>
                <a:cubicBezTo>
                  <a:pt x="1387951" y="1577269"/>
                  <a:pt x="1465627" y="1499593"/>
                  <a:pt x="1561445" y="1499593"/>
                </a:cubicBezTo>
                <a:lnTo>
                  <a:pt x="1591006" y="1505561"/>
                </a:lnTo>
                <a:lnTo>
                  <a:pt x="2574981" y="521587"/>
                </a:lnTo>
                <a:lnTo>
                  <a:pt x="2563928" y="345182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t/>
            </a:r>
            <a:endParaRPr b="0" i="0" sz="27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2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t/>
            </a:r>
            <a:endParaRPr/>
          </a:p>
        </p:txBody>
      </p:sp>
      <p:sp>
        <p:nvSpPr>
          <p:cNvPr id="205" name="Google Shape;205;p2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SzPts val="1800"/>
              <a:buNone/>
            </a:pPr>
            <a:r>
              <a:t/>
            </a:r>
            <a:endParaRPr/>
          </a:p>
        </p:txBody>
      </p:sp>
      <p:pic>
        <p:nvPicPr>
          <p:cNvPr id="206" name="Google Shape;206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2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-8706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2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t/>
            </a:r>
            <a:endParaRPr/>
          </a:p>
        </p:txBody>
      </p:sp>
      <p:pic>
        <p:nvPicPr>
          <p:cNvPr id="213" name="Google Shape;213;p26"/>
          <p:cNvPicPr preferRelativeResize="0"/>
          <p:nvPr/>
        </p:nvPicPr>
        <p:blipFill rotWithShape="1">
          <a:blip r:embed="rId3">
            <a:alphaModFix/>
          </a:blip>
          <a:srcRect b="0" l="0" r="0" t="14489"/>
          <a:stretch/>
        </p:blipFill>
        <p:spPr>
          <a:xfrm>
            <a:off x="3187337" y="-7005"/>
            <a:ext cx="5956663" cy="4870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p26"/>
          <p:cNvPicPr preferRelativeResize="0"/>
          <p:nvPr/>
        </p:nvPicPr>
        <p:blipFill rotWithShape="1">
          <a:blip r:embed="rId4">
            <a:alphaModFix/>
          </a:blip>
          <a:srcRect b="0" l="34380" r="0" t="0"/>
          <a:stretch/>
        </p:blipFill>
        <p:spPr>
          <a:xfrm>
            <a:off x="0" y="0"/>
            <a:ext cx="6165666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15" name="Google Shape;215;p26"/>
          <p:cNvGrpSpPr/>
          <p:nvPr/>
        </p:nvGrpSpPr>
        <p:grpSpPr>
          <a:xfrm>
            <a:off x="267732" y="744308"/>
            <a:ext cx="3109389" cy="3476272"/>
            <a:chOff x="218863" y="625826"/>
            <a:chExt cx="5357100" cy="3476272"/>
          </a:xfrm>
        </p:grpSpPr>
        <p:sp>
          <p:nvSpPr>
            <p:cNvPr id="216" name="Google Shape;216;p26"/>
            <p:cNvSpPr txBox="1"/>
            <p:nvPr/>
          </p:nvSpPr>
          <p:spPr>
            <a:xfrm>
              <a:off x="218863" y="625826"/>
              <a:ext cx="5357100" cy="492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b="1" i="0" lang="pl" sz="2000" u="none" cap="none" strike="noStrike">
                  <a:solidFill>
                    <a:srgbClr val="FFFFFF"/>
                  </a:solidFill>
                  <a:latin typeface="Oswald"/>
                  <a:ea typeface="Oswald"/>
                  <a:cs typeface="Oswald"/>
                  <a:sym typeface="Oswald"/>
                </a:rPr>
                <a:t>TRYB CO-OP</a:t>
              </a:r>
              <a:endParaRPr b="1" i="0" sz="2000" u="none" cap="none" strike="noStrike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endParaRPr>
            </a:p>
          </p:txBody>
        </p:sp>
        <p:sp>
          <p:nvSpPr>
            <p:cNvPr id="217" name="Google Shape;217;p26"/>
            <p:cNvSpPr txBox="1"/>
            <p:nvPr/>
          </p:nvSpPr>
          <p:spPr>
            <a:xfrm>
              <a:off x="218863" y="1209029"/>
              <a:ext cx="5357100" cy="289306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b="0" i="0" lang="pl" sz="1100" u="none" cap="none" strike="noStrike">
                  <a:solidFill>
                    <a:srgbClr val="999999"/>
                  </a:solidFill>
                  <a:latin typeface="Oswald"/>
                  <a:ea typeface="Oswald"/>
                  <a:cs typeface="Oswald"/>
                  <a:sym typeface="Oswald"/>
                </a:rPr>
                <a:t>W </a:t>
              </a:r>
              <a:r>
                <a:rPr b="1" i="0" lang="pl" sz="1100" u="none" cap="none" strike="noStrike">
                  <a:solidFill>
                    <a:schemeClr val="lt1"/>
                  </a:solidFill>
                  <a:latin typeface="Oswald"/>
                  <a:ea typeface="Oswald"/>
                  <a:cs typeface="Oswald"/>
                  <a:sym typeface="Oswald"/>
                </a:rPr>
                <a:t>grudniu 2023 </a:t>
              </a:r>
              <a:r>
                <a:rPr b="0" i="0" lang="pl" sz="1100" u="none" cap="none" strike="noStrike">
                  <a:solidFill>
                    <a:srgbClr val="999999"/>
                  </a:solidFill>
                  <a:latin typeface="Oswald"/>
                  <a:ea typeface="Oswald"/>
                  <a:cs typeface="Oswald"/>
                  <a:sym typeface="Oswald"/>
                </a:rPr>
                <a:t>roku udostępniliśmy tryb kooperacji, co zaowocowało znacznym wzrostem zainteresowania grą, a także rekordowym poziomem graczy na </a:t>
              </a:r>
              <a:r>
                <a:rPr b="1" i="0" lang="pl" sz="1100" u="none" cap="none" strike="noStrike">
                  <a:solidFill>
                    <a:schemeClr val="lt1"/>
                  </a:solidFill>
                  <a:latin typeface="Oswald"/>
                  <a:ea typeface="Oswald"/>
                  <a:cs typeface="Oswald"/>
                  <a:sym typeface="Oswald"/>
                </a:rPr>
                <a:t>Steam</a:t>
              </a:r>
              <a:r>
                <a:rPr b="0" i="0" lang="pl" sz="1100" u="none" cap="none" strike="noStrike">
                  <a:solidFill>
                    <a:srgbClr val="999999"/>
                  </a:solidFill>
                  <a:latin typeface="Oswald"/>
                  <a:ea typeface="Oswald"/>
                  <a:cs typeface="Oswald"/>
                  <a:sym typeface="Oswald"/>
                </a:rPr>
                <a:t>.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t/>
              </a:r>
              <a:endParaRPr b="0" i="0" sz="1100" u="none" cap="none" strike="noStrike">
                <a:solidFill>
                  <a:srgbClr val="999999"/>
                </a:solidFill>
                <a:latin typeface="Oswald"/>
                <a:ea typeface="Oswald"/>
                <a:cs typeface="Oswald"/>
                <a:sym typeface="Oswald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b="0" i="0" lang="pl" sz="1100" u="none" cap="none" strike="noStrike">
                  <a:solidFill>
                    <a:srgbClr val="999999"/>
                  </a:solidFill>
                  <a:latin typeface="Oswald"/>
                  <a:ea typeface="Oswald"/>
                  <a:cs typeface="Oswald"/>
                  <a:sym typeface="Oswald"/>
                </a:rPr>
                <a:t>W  rekordowym momencie w grę grało ponad </a:t>
              </a:r>
              <a:r>
                <a:rPr b="1" i="0" lang="pl" sz="1100" u="none" cap="none" strike="noStrike">
                  <a:solidFill>
                    <a:schemeClr val="lt1"/>
                  </a:solidFill>
                  <a:latin typeface="Oswald"/>
                  <a:ea typeface="Oswald"/>
                  <a:cs typeface="Oswald"/>
                  <a:sym typeface="Oswald"/>
                </a:rPr>
                <a:t>31 tys. </a:t>
              </a:r>
              <a:r>
                <a:rPr b="0" i="0" lang="pl" sz="1100" u="none" cap="none" strike="noStrike">
                  <a:solidFill>
                    <a:srgbClr val="999999"/>
                  </a:solidFill>
                  <a:latin typeface="Oswald"/>
                  <a:ea typeface="Oswald"/>
                  <a:cs typeface="Oswald"/>
                  <a:sym typeface="Oswald"/>
                </a:rPr>
                <a:t>graczy jednocześnie. Podtrzymujemy stanowisko, że tryb </a:t>
              </a:r>
              <a:r>
                <a:rPr b="1" i="0" lang="pl" sz="1100" u="none" cap="none" strike="noStrike">
                  <a:solidFill>
                    <a:schemeClr val="lt1"/>
                  </a:solidFill>
                  <a:latin typeface="Oswald"/>
                  <a:ea typeface="Oswald"/>
                  <a:cs typeface="Oswald"/>
                  <a:sym typeface="Oswald"/>
                </a:rPr>
                <a:t>Co-Op</a:t>
              </a:r>
              <a:r>
                <a:rPr b="0" i="0" lang="pl" sz="1100" u="none" cap="none" strike="noStrike">
                  <a:solidFill>
                    <a:srgbClr val="999999"/>
                  </a:solidFill>
                  <a:latin typeface="Oswald"/>
                  <a:ea typeface="Oswald"/>
                  <a:cs typeface="Oswald"/>
                  <a:sym typeface="Oswald"/>
                </a:rPr>
                <a:t> pozwoli na jeszcze silniejsze zaangażowanie graczy. Częściowo efekt ten jest widoczny w rosnącej liczbie wishlisty na Steam, a także sprzedawanych kopiach gry.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t/>
              </a:r>
              <a:endParaRPr b="0" i="0" sz="1100" u="none" cap="none" strike="noStrike">
                <a:solidFill>
                  <a:srgbClr val="999999"/>
                </a:solidFill>
                <a:latin typeface="Oswald"/>
                <a:ea typeface="Oswald"/>
                <a:cs typeface="Oswald"/>
                <a:sym typeface="Oswald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b="0" i="0" lang="pl" sz="1100" u="none" cap="none" strike="noStrike">
                  <a:solidFill>
                    <a:srgbClr val="999999"/>
                  </a:solidFill>
                  <a:latin typeface="Oswald"/>
                  <a:ea typeface="Oswald"/>
                  <a:cs typeface="Oswald"/>
                  <a:sym typeface="Oswald"/>
                </a:rPr>
                <a:t>Nasze pierwsze wnioski po premierze trybu </a:t>
              </a:r>
              <a:r>
                <a:rPr b="1" i="0" lang="pl" sz="1100" u="none" cap="none" strike="noStrike">
                  <a:solidFill>
                    <a:schemeClr val="lt1"/>
                  </a:solidFill>
                  <a:latin typeface="Oswald"/>
                  <a:ea typeface="Oswald"/>
                  <a:cs typeface="Oswald"/>
                  <a:sym typeface="Oswald"/>
                </a:rPr>
                <a:t>Co-Op </a:t>
              </a:r>
              <a:r>
                <a:rPr b="0" i="0" lang="pl" sz="1100" u="none" cap="none" strike="noStrike">
                  <a:solidFill>
                    <a:srgbClr val="999999"/>
                  </a:solidFill>
                  <a:latin typeface="Oswald"/>
                  <a:ea typeface="Oswald"/>
                  <a:cs typeface="Oswald"/>
                  <a:sym typeface="Oswald"/>
                </a:rPr>
                <a:t>wskazują, że jesteśmy na dobrym trendzie, do </a:t>
              </a:r>
              <a:r>
                <a:rPr b="1" i="0" lang="pl" sz="1100" u="none" cap="none" strike="noStrike">
                  <a:solidFill>
                    <a:schemeClr val="lt1"/>
                  </a:solidFill>
                  <a:latin typeface="Oswald"/>
                  <a:ea typeface="Oswald"/>
                  <a:cs typeface="Oswald"/>
                  <a:sym typeface="Oswald"/>
                </a:rPr>
                <a:t>długofalowego rozwoju IP</a:t>
              </a:r>
              <a:r>
                <a:rPr b="0" i="0" lang="pl" sz="1100" u="none" cap="none" strike="noStrike">
                  <a:solidFill>
                    <a:srgbClr val="999999"/>
                  </a:solidFill>
                  <a:latin typeface="Oswald"/>
                  <a:ea typeface="Oswald"/>
                  <a:cs typeface="Oswald"/>
                  <a:sym typeface="Oswald"/>
                </a:rPr>
                <a:t>. Zgodnie z planem wzmacniania tytułu, zakładamy, że dotrzemy do kolejnych grup odbiorców. 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218" name="Google Shape;218;p26"/>
          <p:cNvPicPr preferRelativeResize="0"/>
          <p:nvPr/>
        </p:nvPicPr>
        <p:blipFill rotWithShape="1">
          <a:blip r:embed="rId4">
            <a:alphaModFix/>
          </a:blip>
          <a:srcRect b="0" l="56023" r="1" t="0"/>
          <a:stretch/>
        </p:blipFill>
        <p:spPr>
          <a:xfrm rot="-4682551">
            <a:off x="4281905" y="1859938"/>
            <a:ext cx="2854826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" name="Google Shape;219;p26"/>
          <p:cNvPicPr preferRelativeResize="0"/>
          <p:nvPr/>
        </p:nvPicPr>
        <p:blipFill rotWithShape="1">
          <a:blip r:embed="rId4">
            <a:alphaModFix/>
          </a:blip>
          <a:srcRect b="0" l="67847" r="0" t="0"/>
          <a:stretch/>
        </p:blipFill>
        <p:spPr>
          <a:xfrm rot="-5083431">
            <a:off x="5637287" y="1623602"/>
            <a:ext cx="2087218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20" name="Google Shape;220;p26"/>
          <p:cNvSpPr/>
          <p:nvPr/>
        </p:nvSpPr>
        <p:spPr>
          <a:xfrm>
            <a:off x="1583960" y="4161880"/>
            <a:ext cx="476931" cy="480914"/>
          </a:xfrm>
          <a:custGeom>
            <a:rect b="b" l="l" r="r" t="t"/>
            <a:pathLst>
              <a:path extrusionOk="0" h="1665940" w="1652142">
                <a:moveTo>
                  <a:pt x="898689" y="548008"/>
                </a:moveTo>
                <a:cubicBezTo>
                  <a:pt x="737950" y="504938"/>
                  <a:pt x="572731" y="600328"/>
                  <a:pt x="529661" y="761066"/>
                </a:cubicBezTo>
                <a:cubicBezTo>
                  <a:pt x="486591" y="921805"/>
                  <a:pt x="581980" y="1087025"/>
                  <a:pt x="742719" y="1130094"/>
                </a:cubicBezTo>
                <a:cubicBezTo>
                  <a:pt x="903458" y="1173164"/>
                  <a:pt x="1068677" y="1077775"/>
                  <a:pt x="1111747" y="917036"/>
                </a:cubicBezTo>
                <a:cubicBezTo>
                  <a:pt x="1154817" y="756297"/>
                  <a:pt x="1059428" y="591077"/>
                  <a:pt x="898689" y="548008"/>
                </a:cubicBezTo>
                <a:close/>
                <a:moveTo>
                  <a:pt x="952303" y="347916"/>
                </a:moveTo>
                <a:cubicBezTo>
                  <a:pt x="1223549" y="420596"/>
                  <a:pt x="1384519" y="699404"/>
                  <a:pt x="1311839" y="970650"/>
                </a:cubicBezTo>
                <a:cubicBezTo>
                  <a:pt x="1239159" y="1241896"/>
                  <a:pt x="960351" y="1402866"/>
                  <a:pt x="689105" y="1330186"/>
                </a:cubicBezTo>
                <a:cubicBezTo>
                  <a:pt x="417859" y="1257506"/>
                  <a:pt x="256889" y="978698"/>
                  <a:pt x="329569" y="707451"/>
                </a:cubicBezTo>
                <a:cubicBezTo>
                  <a:pt x="402249" y="436205"/>
                  <a:pt x="681057" y="275235"/>
                  <a:pt x="952303" y="347916"/>
                </a:cubicBezTo>
                <a:close/>
                <a:moveTo>
                  <a:pt x="971799" y="275155"/>
                </a:moveTo>
                <a:cubicBezTo>
                  <a:pt x="660368" y="191707"/>
                  <a:pt x="340256" y="376524"/>
                  <a:pt x="256808" y="687955"/>
                </a:cubicBezTo>
                <a:cubicBezTo>
                  <a:pt x="173361" y="999387"/>
                  <a:pt x="358178" y="1319499"/>
                  <a:pt x="669609" y="1402947"/>
                </a:cubicBezTo>
                <a:cubicBezTo>
                  <a:pt x="981040" y="1486395"/>
                  <a:pt x="1301152" y="1301577"/>
                  <a:pt x="1384600" y="990146"/>
                </a:cubicBezTo>
                <a:cubicBezTo>
                  <a:pt x="1468047" y="678715"/>
                  <a:pt x="1283230" y="358603"/>
                  <a:pt x="971799" y="275155"/>
                </a:cubicBezTo>
                <a:close/>
                <a:moveTo>
                  <a:pt x="1652142" y="394531"/>
                </a:moveTo>
                <a:lnTo>
                  <a:pt x="1649662" y="403784"/>
                </a:lnTo>
                <a:lnTo>
                  <a:pt x="1647140" y="399895"/>
                </a:lnTo>
                <a:close/>
                <a:moveTo>
                  <a:pt x="1158157" y="65026"/>
                </a:moveTo>
                <a:lnTo>
                  <a:pt x="1154679" y="271718"/>
                </a:lnTo>
                <a:lnTo>
                  <a:pt x="1148331" y="270017"/>
                </a:lnTo>
                <a:cubicBezTo>
                  <a:pt x="1200055" y="299127"/>
                  <a:pt x="1246804" y="334821"/>
                  <a:pt x="1286346" y="377149"/>
                </a:cubicBezTo>
                <a:lnTo>
                  <a:pt x="1470353" y="331395"/>
                </a:lnTo>
                <a:lnTo>
                  <a:pt x="1588305" y="553229"/>
                </a:lnTo>
                <a:lnTo>
                  <a:pt x="1457194" y="671432"/>
                </a:lnTo>
                <a:cubicBezTo>
                  <a:pt x="1473630" y="731297"/>
                  <a:pt x="1481376" y="793983"/>
                  <a:pt x="1478595" y="857704"/>
                </a:cubicBezTo>
                <a:lnTo>
                  <a:pt x="1642362" y="948616"/>
                </a:lnTo>
                <a:lnTo>
                  <a:pt x="1577335" y="1191298"/>
                </a:lnTo>
                <a:lnTo>
                  <a:pt x="1378614" y="1187955"/>
                </a:lnTo>
                <a:cubicBezTo>
                  <a:pt x="1353489" y="1229936"/>
                  <a:pt x="1323048" y="1267799"/>
                  <a:pt x="1288939" y="1301599"/>
                </a:cubicBezTo>
                <a:lnTo>
                  <a:pt x="1354201" y="1471932"/>
                </a:lnTo>
                <a:lnTo>
                  <a:pt x="1148396" y="1616039"/>
                </a:lnTo>
                <a:lnTo>
                  <a:pt x="992294" y="1480516"/>
                </a:lnTo>
                <a:lnTo>
                  <a:pt x="1011291" y="1467215"/>
                </a:lnTo>
                <a:cubicBezTo>
                  <a:pt x="951500" y="1486565"/>
                  <a:pt x="888271" y="1495869"/>
                  <a:pt x="823805" y="1495510"/>
                </a:cubicBezTo>
                <a:lnTo>
                  <a:pt x="729193" y="1665940"/>
                </a:lnTo>
                <a:lnTo>
                  <a:pt x="486511" y="1600914"/>
                </a:lnTo>
                <a:lnTo>
                  <a:pt x="489790" y="1406012"/>
                </a:lnTo>
                <a:cubicBezTo>
                  <a:pt x="438364" y="1376702"/>
                  <a:pt x="391917" y="1340859"/>
                  <a:pt x="352658" y="1298452"/>
                </a:cubicBezTo>
                <a:lnTo>
                  <a:pt x="355803" y="1305197"/>
                </a:lnTo>
                <a:lnTo>
                  <a:pt x="152856" y="1344512"/>
                </a:lnTo>
                <a:lnTo>
                  <a:pt x="46675" y="1116809"/>
                </a:lnTo>
                <a:lnTo>
                  <a:pt x="183929" y="1005520"/>
                </a:lnTo>
                <a:cubicBezTo>
                  <a:pt x="169279" y="951824"/>
                  <a:pt x="161626" y="895865"/>
                  <a:pt x="161615" y="838915"/>
                </a:cubicBezTo>
                <a:lnTo>
                  <a:pt x="0" y="749197"/>
                </a:lnTo>
                <a:lnTo>
                  <a:pt x="65026" y="506515"/>
                </a:lnTo>
                <a:lnTo>
                  <a:pt x="250227" y="509630"/>
                </a:lnTo>
                <a:cubicBezTo>
                  <a:pt x="275353" y="465291"/>
                  <a:pt x="305693" y="424864"/>
                  <a:pt x="340015" y="388679"/>
                </a:cubicBezTo>
                <a:lnTo>
                  <a:pt x="277984" y="197357"/>
                </a:lnTo>
                <a:lnTo>
                  <a:pt x="491050" y="64219"/>
                </a:lnTo>
                <a:lnTo>
                  <a:pt x="639843" y="207726"/>
                </a:lnTo>
                <a:lnTo>
                  <a:pt x="638348" y="208660"/>
                </a:lnTo>
                <a:cubicBezTo>
                  <a:pt x="696840" y="190256"/>
                  <a:pt x="758594" y="181748"/>
                  <a:pt x="821488" y="182440"/>
                </a:cubicBezTo>
                <a:lnTo>
                  <a:pt x="815140" y="180739"/>
                </a:lnTo>
                <a:lnTo>
                  <a:pt x="915476" y="0"/>
                </a:lnTo>
                <a:close/>
              </a:path>
            </a:pathLst>
          </a:custGeom>
          <a:solidFill>
            <a:srgbClr val="007FCA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t/>
            </a:r>
            <a:endParaRPr b="0" i="0" sz="27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Obraz zawierający na wolnym powietrzu, niebo, ziemia, natura&#10;&#10;Opis wygenerowany automatycznie" id="225" name="Google Shape;225;p27"/>
          <p:cNvPicPr preferRelativeResize="0"/>
          <p:nvPr/>
        </p:nvPicPr>
        <p:blipFill rotWithShape="1">
          <a:blip r:embed="rId3">
            <a:alphaModFix/>
          </a:blip>
          <a:srcRect b="-147" l="28797" r="39385" t="148"/>
          <a:stretch/>
        </p:blipFill>
        <p:spPr>
          <a:xfrm>
            <a:off x="6239625" y="0"/>
            <a:ext cx="2904779" cy="5150484"/>
          </a:xfrm>
          <a:prstGeom prst="rect">
            <a:avLst/>
          </a:prstGeom>
          <a:noFill/>
          <a:ln>
            <a:noFill/>
          </a:ln>
        </p:spPr>
      </p:pic>
      <p:sp>
        <p:nvSpPr>
          <p:cNvPr id="226" name="Google Shape;226;p2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t/>
            </a:r>
            <a:endParaRPr/>
          </a:p>
        </p:txBody>
      </p:sp>
      <p:pic>
        <p:nvPicPr>
          <p:cNvPr id="227" name="Google Shape;227;p27"/>
          <p:cNvPicPr preferRelativeResize="0"/>
          <p:nvPr/>
        </p:nvPicPr>
        <p:blipFill rotWithShape="1">
          <a:blip r:embed="rId4">
            <a:alphaModFix/>
          </a:blip>
          <a:srcRect b="-136" l="-95" r="17759" t="0"/>
          <a:stretch/>
        </p:blipFill>
        <p:spPr>
          <a:xfrm>
            <a:off x="-9574" y="0"/>
            <a:ext cx="7528814" cy="5150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Google Shape;228;p27"/>
          <p:cNvPicPr preferRelativeResize="0"/>
          <p:nvPr/>
        </p:nvPicPr>
        <p:blipFill rotWithShape="1">
          <a:blip r:embed="rId5">
            <a:alphaModFix/>
          </a:blip>
          <a:srcRect b="-197" l="87109" r="-106" t="61"/>
          <a:stretch/>
        </p:blipFill>
        <p:spPr>
          <a:xfrm>
            <a:off x="7956471" y="0"/>
            <a:ext cx="1188445" cy="5150485"/>
          </a:xfrm>
          <a:prstGeom prst="rect">
            <a:avLst/>
          </a:prstGeom>
          <a:noFill/>
          <a:ln>
            <a:noFill/>
          </a:ln>
        </p:spPr>
      </p:pic>
      <p:sp>
        <p:nvSpPr>
          <p:cNvPr id="229" name="Google Shape;229;p27"/>
          <p:cNvSpPr txBox="1"/>
          <p:nvPr/>
        </p:nvSpPr>
        <p:spPr>
          <a:xfrm>
            <a:off x="435000" y="486435"/>
            <a:ext cx="53571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pl" sz="2000" u="none" cap="none" strike="noStrike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RENDER CUBE – PLAN NA ROZWÓJ</a:t>
            </a:r>
            <a:endParaRPr b="1" i="0" sz="2000" u="none" cap="none" strike="noStrike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230" name="Google Shape;230;p27"/>
          <p:cNvSpPr txBox="1"/>
          <p:nvPr/>
        </p:nvSpPr>
        <p:spPr>
          <a:xfrm>
            <a:off x="435000" y="1139336"/>
            <a:ext cx="5357100" cy="264684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i="0" lang="pl" sz="1100" u="none" cap="none" strike="noStrike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  <a:t>Debiut na GPW </a:t>
            </a:r>
            <a:r>
              <a:rPr b="0" i="0" lang="pl" sz="1100" u="none" cap="none" strike="noStrike">
                <a:solidFill>
                  <a:srgbClr val="999999"/>
                </a:solidFill>
                <a:latin typeface="Oswald"/>
                <a:ea typeface="Oswald"/>
                <a:cs typeface="Oswald"/>
                <a:sym typeface="Oswald"/>
              </a:rPr>
              <a:t>to dla naszego studia nowe otwarcie. To właśnie dziś wkraczamy w kolejny etap rozwoju </a:t>
            </a:r>
            <a:r>
              <a:rPr b="0" i="0" lang="pl" sz="1100" u="none" cap="none" strike="noStrike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  <a:t>Render Cube</a:t>
            </a:r>
            <a:r>
              <a:rPr b="0" i="0" lang="pl" sz="1100" u="none" cap="none" strike="noStrike">
                <a:solidFill>
                  <a:srgbClr val="999999"/>
                </a:solidFill>
                <a:latin typeface="Oswald"/>
                <a:ea typeface="Oswald"/>
                <a:cs typeface="Oswald"/>
                <a:sym typeface="Oswald"/>
              </a:rPr>
              <a:t>. </a:t>
            </a:r>
            <a:endParaRPr b="0" i="0" sz="1100" u="none" cap="none" strike="noStrike">
              <a:solidFill>
                <a:srgbClr val="999999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999999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pl" sz="1100" u="none" cap="none" strike="noStrike">
                <a:solidFill>
                  <a:schemeClr val="lt1"/>
                </a:solidFill>
                <a:latin typeface="Oswald Medium"/>
                <a:ea typeface="Oswald Medium"/>
                <a:cs typeface="Oswald Medium"/>
                <a:sym typeface="Oswald Medium"/>
              </a:rPr>
              <a:t>I półrocze 2024:</a:t>
            </a:r>
            <a:r>
              <a:rPr b="0" i="0" lang="pl" sz="1100" u="none" cap="none" strike="noStrike">
                <a:solidFill>
                  <a:srgbClr val="999999"/>
                </a:solidFill>
                <a:latin typeface="Oswald"/>
                <a:ea typeface="Oswald"/>
                <a:cs typeface="Oswald"/>
                <a:sym typeface="Oswald"/>
              </a:rPr>
              <a:t> Debiut trybu co-op na konsolach nowej generacji </a:t>
            </a:r>
            <a:r>
              <a:rPr b="0" i="0" lang="pl" sz="1100" u="none" cap="none" strike="noStrike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  <a:t>- PlayStation5, Xbox Series X/S</a:t>
            </a:r>
            <a:r>
              <a:rPr b="0" i="0" lang="pl" sz="1100" u="none" cap="none" strike="noStrike">
                <a:solidFill>
                  <a:srgbClr val="999999"/>
                </a:solidFill>
                <a:latin typeface="Oswald"/>
                <a:ea typeface="Oswald"/>
                <a:cs typeface="Oswald"/>
                <a:sym typeface="Oswald"/>
              </a:rPr>
              <a:t>, w usłudze Game Pass oraz na innych platformach zaplanowany jest na przełomie </a:t>
            </a:r>
            <a:r>
              <a:rPr b="0" i="0" lang="pl" sz="1100" u="none" cap="none" strike="noStrike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  <a:t>I/II kw. 2024 r.</a:t>
            </a:r>
            <a:endParaRPr b="0" i="0" sz="1100" u="none" cap="none" strike="noStrike">
              <a:solidFill>
                <a:schemeClr val="lt1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999999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pl" sz="1100" u="none" cap="none" strike="noStrike">
                <a:solidFill>
                  <a:schemeClr val="lt1"/>
                </a:solidFill>
                <a:latin typeface="Oswald Medium"/>
                <a:ea typeface="Oswald Medium"/>
                <a:cs typeface="Oswald Medium"/>
                <a:sym typeface="Oswald Medium"/>
              </a:rPr>
              <a:t>2024:</a:t>
            </a:r>
            <a:r>
              <a:rPr b="0" i="0" lang="pl" sz="1100" u="none" cap="none" strike="noStrike">
                <a:solidFill>
                  <a:srgbClr val="999999"/>
                </a:solidFill>
                <a:latin typeface="Oswald"/>
                <a:ea typeface="Oswald"/>
                <a:cs typeface="Oswald"/>
                <a:sym typeface="Oswald"/>
              </a:rPr>
              <a:t> Regularne aktualizacje, dodatki i nowa zawartość do Medieval Dynasty. Chcemy rozbudować tytuł o przynajmniej jedną dużą aktualizację wraz z pomniejszymi zmianami. 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999999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pl" sz="1100" u="none" cap="none" strike="noStrike">
                <a:solidFill>
                  <a:schemeClr val="lt1"/>
                </a:solidFill>
                <a:latin typeface="Oswald Medium"/>
                <a:ea typeface="Oswald Medium"/>
                <a:cs typeface="Oswald Medium"/>
                <a:sym typeface="Oswald Medium"/>
              </a:rPr>
              <a:t>II półrocze 2024:</a:t>
            </a:r>
            <a:r>
              <a:rPr b="0" i="0" lang="pl" sz="1100" u="none" cap="none" strike="noStrike">
                <a:solidFill>
                  <a:srgbClr val="999999"/>
                </a:solidFill>
                <a:latin typeface="Oswald"/>
                <a:ea typeface="Oswald"/>
                <a:cs typeface="Oswald"/>
                <a:sym typeface="Oswald"/>
              </a:rPr>
              <a:t> Początek preprodukcji nowego tytułu. </a:t>
            </a:r>
            <a:endParaRPr b="0" i="0" sz="1100" u="none" cap="none" strike="noStrike">
              <a:solidFill>
                <a:srgbClr val="999999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999999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pl" sz="1200" u="none" cap="none" strike="noStrike">
                <a:solidFill>
                  <a:schemeClr val="lt1"/>
                </a:solidFill>
                <a:latin typeface="Oswald Medium"/>
                <a:ea typeface="Oswald Medium"/>
                <a:cs typeface="Oswald Medium"/>
                <a:sym typeface="Oswald Medium"/>
              </a:rPr>
              <a:t>2025 i dalej:</a:t>
            </a:r>
            <a:r>
              <a:rPr b="0" i="0" lang="pl" sz="1200" u="none" cap="none" strike="noStrike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  <a:t>  </a:t>
            </a:r>
            <a:r>
              <a:rPr b="0" i="0" lang="pl" sz="1200" u="none" cap="none" strike="noStrike">
                <a:solidFill>
                  <a:srgbClr val="B2B2B2"/>
                </a:solidFill>
                <a:latin typeface="Oswald"/>
                <a:ea typeface="Oswald"/>
                <a:cs typeface="Oswald"/>
                <a:sym typeface="Oswald"/>
              </a:rPr>
              <a:t>Produkcja właściwa nowego tytułu oraz dalszy rozwój Medieval Dynasty (płatne DLC + darmowy content)</a:t>
            </a:r>
            <a:endParaRPr b="0" i="0" sz="1200" u="none" cap="none" strike="noStrike">
              <a:solidFill>
                <a:schemeClr val="lt1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999999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grpSp>
        <p:nvGrpSpPr>
          <p:cNvPr id="231" name="Google Shape;231;p27"/>
          <p:cNvGrpSpPr/>
          <p:nvPr/>
        </p:nvGrpSpPr>
        <p:grpSpPr>
          <a:xfrm rot="10800000">
            <a:off x="-1" y="4210045"/>
            <a:ext cx="5664188" cy="212430"/>
            <a:chOff x="3439241" y="3628302"/>
            <a:chExt cx="9954905" cy="373348"/>
          </a:xfrm>
        </p:grpSpPr>
        <p:sp>
          <p:nvSpPr>
            <p:cNvPr id="232" name="Google Shape;232;p27"/>
            <p:cNvSpPr/>
            <p:nvPr/>
          </p:nvSpPr>
          <p:spPr>
            <a:xfrm>
              <a:off x="5265417" y="3637636"/>
              <a:ext cx="3978628" cy="360000"/>
            </a:xfrm>
            <a:prstGeom prst="rect">
              <a:avLst/>
            </a:prstGeom>
            <a:gradFill>
              <a:gsLst>
                <a:gs pos="0">
                  <a:schemeClr val="accent4"/>
                </a:gs>
                <a:gs pos="70400">
                  <a:srgbClr val="FFDDB2"/>
                </a:gs>
                <a:gs pos="100000">
                  <a:schemeClr val="lt1"/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700"/>
                <a:buFont typeface="Arial"/>
                <a:buNone/>
              </a:pPr>
              <a:r>
                <a:t/>
              </a:r>
              <a:endParaRPr b="0" i="0" sz="2700" u="none" cap="none" strike="noStrik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3" name="Google Shape;233;p27"/>
            <p:cNvSpPr/>
            <p:nvPr/>
          </p:nvSpPr>
          <p:spPr>
            <a:xfrm>
              <a:off x="9159313" y="3634747"/>
              <a:ext cx="2078891" cy="360000"/>
            </a:xfrm>
            <a:prstGeom prst="rect">
              <a:avLst/>
            </a:prstGeom>
            <a:gradFill>
              <a:gsLst>
                <a:gs pos="0">
                  <a:schemeClr val="accent5"/>
                </a:gs>
                <a:gs pos="70400">
                  <a:srgbClr val="75F2FF"/>
                </a:gs>
                <a:gs pos="100000">
                  <a:schemeClr val="lt1"/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700"/>
                <a:buFont typeface="Arial"/>
                <a:buNone/>
              </a:pPr>
              <a:r>
                <a:t/>
              </a:r>
              <a:endParaRPr b="0" i="0" sz="2700" u="none" cap="none" strike="noStrik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" name="Google Shape;234;p27"/>
            <p:cNvSpPr/>
            <p:nvPr/>
          </p:nvSpPr>
          <p:spPr>
            <a:xfrm>
              <a:off x="8978795" y="3637634"/>
              <a:ext cx="359999" cy="360000"/>
            </a:xfrm>
            <a:prstGeom prst="ellipse">
              <a:avLst/>
            </a:prstGeom>
            <a:solidFill>
              <a:schemeClr val="lt1"/>
            </a:solidFill>
            <a:ln cap="flat" cmpd="sng" w="25400">
              <a:solidFill>
                <a:schemeClr val="accent5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5" name="Google Shape;235;p27"/>
            <p:cNvSpPr/>
            <p:nvPr/>
          </p:nvSpPr>
          <p:spPr>
            <a:xfrm>
              <a:off x="3439241" y="3635640"/>
              <a:ext cx="1826178" cy="360000"/>
            </a:xfrm>
            <a:prstGeom prst="rect">
              <a:avLst/>
            </a:prstGeom>
            <a:gradFill>
              <a:gsLst>
                <a:gs pos="0">
                  <a:schemeClr val="accent3"/>
                </a:gs>
                <a:gs pos="55000">
                  <a:schemeClr val="accent3"/>
                </a:gs>
                <a:gs pos="100000">
                  <a:srgbClr val="C8D2D6">
                    <a:alpha val="0"/>
                  </a:srgbClr>
                </a:gs>
              </a:gsLst>
              <a:path path="circle">
                <a:fillToRect l="100%" t="100%"/>
              </a:path>
              <a:tileRect b="-100%" r="-100%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700"/>
                <a:buFont typeface="Arial"/>
                <a:buNone/>
              </a:pPr>
              <a:r>
                <a:t/>
              </a:r>
              <a:endParaRPr b="0" i="0" sz="2700" u="none" cap="none" strike="noStrik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6" name="Google Shape;236;p27"/>
            <p:cNvSpPr/>
            <p:nvPr/>
          </p:nvSpPr>
          <p:spPr>
            <a:xfrm>
              <a:off x="5093825" y="3633720"/>
              <a:ext cx="359999" cy="360000"/>
            </a:xfrm>
            <a:prstGeom prst="ellipse">
              <a:avLst/>
            </a:prstGeom>
            <a:solidFill>
              <a:schemeClr val="lt1"/>
            </a:solidFill>
            <a:ln cap="flat" cmpd="sng" w="25400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7" name="Google Shape;237;p27"/>
            <p:cNvSpPr/>
            <p:nvPr/>
          </p:nvSpPr>
          <p:spPr>
            <a:xfrm>
              <a:off x="7038272" y="3628302"/>
              <a:ext cx="359999" cy="360000"/>
            </a:xfrm>
            <a:prstGeom prst="ellipse">
              <a:avLst/>
            </a:prstGeom>
            <a:solidFill>
              <a:schemeClr val="lt1"/>
            </a:solidFill>
            <a:ln cap="flat" cmpd="sng" w="25400">
              <a:solidFill>
                <a:schemeClr val="accent4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8" name="Google Shape;238;p27"/>
            <p:cNvSpPr/>
            <p:nvPr/>
          </p:nvSpPr>
          <p:spPr>
            <a:xfrm>
              <a:off x="11239109" y="3634750"/>
              <a:ext cx="2155037" cy="366900"/>
            </a:xfrm>
            <a:prstGeom prst="rect">
              <a:avLst/>
            </a:prstGeom>
            <a:gradFill>
              <a:gsLst>
                <a:gs pos="0">
                  <a:srgbClr val="D8D8D8"/>
                </a:gs>
                <a:gs pos="70400">
                  <a:srgbClr val="F2F2F2"/>
                </a:gs>
                <a:gs pos="100000">
                  <a:schemeClr val="lt1"/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700"/>
                <a:buFont typeface="Arial"/>
                <a:buNone/>
              </a:pPr>
              <a:r>
                <a:t/>
              </a:r>
              <a:endParaRPr b="0" i="0" sz="2700" u="none" cap="none" strike="noStrik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9" name="Google Shape;239;p27"/>
            <p:cNvSpPr/>
            <p:nvPr/>
          </p:nvSpPr>
          <p:spPr>
            <a:xfrm>
              <a:off x="11067206" y="3640501"/>
              <a:ext cx="359999" cy="360000"/>
            </a:xfrm>
            <a:prstGeom prst="ellipse">
              <a:avLst/>
            </a:prstGeom>
            <a:solidFill>
              <a:schemeClr val="lt1"/>
            </a:solidFill>
            <a:ln cap="flat" cmpd="sng" w="25400">
              <a:solidFill>
                <a:srgbClr val="D8D8D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cxnSp>
        <p:nvCxnSpPr>
          <p:cNvPr id="240" name="Google Shape;240;p27"/>
          <p:cNvCxnSpPr/>
          <p:nvPr/>
        </p:nvCxnSpPr>
        <p:spPr>
          <a:xfrm rot="10800000">
            <a:off x="2416908" y="3927534"/>
            <a:ext cx="0" cy="277253"/>
          </a:xfrm>
          <a:prstGeom prst="straightConnector1">
            <a:avLst/>
          </a:prstGeom>
          <a:noFill/>
          <a:ln cap="flat" cmpd="sng" w="19050">
            <a:solidFill>
              <a:schemeClr val="accent5"/>
            </a:solidFill>
            <a:prstDash val="solid"/>
            <a:round/>
            <a:headEnd len="sm" w="sm" type="none"/>
            <a:tailEnd len="med" w="med" type="oval"/>
          </a:ln>
        </p:spPr>
      </p:cxnSp>
      <p:cxnSp>
        <p:nvCxnSpPr>
          <p:cNvPr id="241" name="Google Shape;241;p27"/>
          <p:cNvCxnSpPr/>
          <p:nvPr/>
        </p:nvCxnSpPr>
        <p:spPr>
          <a:xfrm>
            <a:off x="3524450" y="4428139"/>
            <a:ext cx="0" cy="291315"/>
          </a:xfrm>
          <a:prstGeom prst="straightConnector1">
            <a:avLst/>
          </a:prstGeom>
          <a:noFill/>
          <a:ln cap="flat" cmpd="sng" w="19050">
            <a:solidFill>
              <a:schemeClr val="accent4"/>
            </a:solidFill>
            <a:prstDash val="solid"/>
            <a:round/>
            <a:headEnd len="sm" w="sm" type="none"/>
            <a:tailEnd len="med" w="med" type="oval"/>
          </a:ln>
        </p:spPr>
      </p:cxnSp>
      <p:cxnSp>
        <p:nvCxnSpPr>
          <p:cNvPr id="242" name="Google Shape;242;p27"/>
          <p:cNvCxnSpPr/>
          <p:nvPr/>
        </p:nvCxnSpPr>
        <p:spPr>
          <a:xfrm rot="10800000">
            <a:off x="4625122" y="3920505"/>
            <a:ext cx="0" cy="284715"/>
          </a:xfrm>
          <a:prstGeom prst="straightConnector1">
            <a:avLst/>
          </a:prstGeom>
          <a:noFill/>
          <a:ln cap="flat" cmpd="sng" w="19050">
            <a:solidFill>
              <a:schemeClr val="accent3"/>
            </a:solidFill>
            <a:prstDash val="solid"/>
            <a:round/>
            <a:headEnd len="sm" w="sm" type="none"/>
            <a:tailEnd len="med" w="med" type="oval"/>
          </a:ln>
        </p:spPr>
      </p:cxnSp>
      <p:cxnSp>
        <p:nvCxnSpPr>
          <p:cNvPr id="243" name="Google Shape;243;p27"/>
          <p:cNvCxnSpPr/>
          <p:nvPr/>
        </p:nvCxnSpPr>
        <p:spPr>
          <a:xfrm>
            <a:off x="1228067" y="4417168"/>
            <a:ext cx="10450" cy="291315"/>
          </a:xfrm>
          <a:prstGeom prst="straightConnector1">
            <a:avLst/>
          </a:prstGeom>
          <a:noFill/>
          <a:ln cap="flat" cmpd="sng" w="19050">
            <a:solidFill>
              <a:srgbClr val="DDDDDD"/>
            </a:solidFill>
            <a:prstDash val="solid"/>
            <a:round/>
            <a:headEnd len="sm" w="sm" type="none"/>
            <a:tailEnd len="med" w="med" type="oval"/>
          </a:ln>
        </p:spPr>
      </p:cxnSp>
      <p:sp>
        <p:nvSpPr>
          <p:cNvPr id="244" name="Google Shape;244;p27"/>
          <p:cNvSpPr txBox="1"/>
          <p:nvPr/>
        </p:nvSpPr>
        <p:spPr>
          <a:xfrm>
            <a:off x="1892334" y="4409734"/>
            <a:ext cx="1059256" cy="2616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i="0" lang="pl" sz="1100" u="none" cap="none" strike="noStrik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rPr>
              <a:t>2025</a:t>
            </a:r>
            <a:endParaRPr b="1" i="0" sz="1100" u="none" cap="none" strike="noStrike">
              <a:solidFill>
                <a:schemeClr val="accent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5" name="Google Shape;245;p27"/>
          <p:cNvSpPr txBox="1"/>
          <p:nvPr/>
        </p:nvSpPr>
        <p:spPr>
          <a:xfrm>
            <a:off x="2998982" y="3958708"/>
            <a:ext cx="1059256" cy="2616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i="0" lang="pl" sz="1100" u="none" cap="none" strike="noStrik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rPr>
              <a:t>2026</a:t>
            </a:r>
            <a:endParaRPr b="1" i="0" sz="1100" u="none" cap="none" strike="noStrike">
              <a:solidFill>
                <a:schemeClr val="accent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6" name="Google Shape;246;p27"/>
          <p:cNvSpPr txBox="1"/>
          <p:nvPr/>
        </p:nvSpPr>
        <p:spPr>
          <a:xfrm>
            <a:off x="4093171" y="4409734"/>
            <a:ext cx="1059256" cy="2616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i="0" lang="pl" sz="1100" u="none" cap="none" strike="noStrik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rPr>
              <a:t>2027</a:t>
            </a:r>
            <a:endParaRPr b="1" i="0" sz="1100" u="none" cap="none" strike="noStrike">
              <a:solidFill>
                <a:schemeClr val="accent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7" name="Google Shape;247;p27"/>
          <p:cNvSpPr txBox="1"/>
          <p:nvPr/>
        </p:nvSpPr>
        <p:spPr>
          <a:xfrm>
            <a:off x="366880" y="4692630"/>
            <a:ext cx="1718604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1" i="0" lang="pl" sz="900" u="none" cap="none" strike="noStrike">
                <a:solidFill>
                  <a:srgbClr val="DDDDDD"/>
                </a:solidFill>
                <a:latin typeface="Arial"/>
                <a:ea typeface="Arial"/>
                <a:cs typeface="Arial"/>
                <a:sym typeface="Arial"/>
              </a:rPr>
              <a:t>Premiera Co-Op</a:t>
            </a:r>
            <a:endParaRPr b="1" i="0" sz="900" u="none" cap="none" strike="noStrike">
              <a:solidFill>
                <a:srgbClr val="DDDDDD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1" i="0" lang="pl" sz="900" u="none" cap="none" strike="noStrike">
                <a:solidFill>
                  <a:srgbClr val="DDDDDD"/>
                </a:solidFill>
                <a:latin typeface="Arial"/>
                <a:ea typeface="Arial"/>
                <a:cs typeface="Arial"/>
                <a:sym typeface="Arial"/>
              </a:rPr>
              <a:t>Konsole / inne platformy PC</a:t>
            </a:r>
            <a:endParaRPr b="1" i="0" sz="900" u="none" cap="none" strike="noStrike">
              <a:solidFill>
                <a:srgbClr val="DDDDD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8" name="Google Shape;248;p27"/>
          <p:cNvSpPr txBox="1"/>
          <p:nvPr/>
        </p:nvSpPr>
        <p:spPr>
          <a:xfrm>
            <a:off x="688666" y="3964044"/>
            <a:ext cx="1059256" cy="2616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i="0" lang="pl" sz="1100" u="none" cap="none" strike="noStrike">
                <a:solidFill>
                  <a:srgbClr val="DDDDDD"/>
                </a:solidFill>
                <a:latin typeface="Arial"/>
                <a:ea typeface="Arial"/>
                <a:cs typeface="Arial"/>
                <a:sym typeface="Arial"/>
              </a:rPr>
              <a:t>2024</a:t>
            </a:r>
            <a:endParaRPr b="1" i="0" sz="1100" u="none" cap="none" strike="noStrike">
              <a:solidFill>
                <a:srgbClr val="DDDDD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9" name="Google Shape;249;p27"/>
          <p:cNvSpPr txBox="1"/>
          <p:nvPr/>
        </p:nvSpPr>
        <p:spPr>
          <a:xfrm>
            <a:off x="1776992" y="3499627"/>
            <a:ext cx="127984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1" i="0" lang="pl" sz="900" u="none" cap="none" strike="noStrike">
                <a:solidFill>
                  <a:srgbClr val="DDDDDD"/>
                </a:solidFill>
                <a:latin typeface="Arial"/>
                <a:ea typeface="Arial"/>
                <a:cs typeface="Arial"/>
                <a:sym typeface="Arial"/>
              </a:rPr>
              <a:t>DLC / Aktualizacje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1" i="0" lang="pl" sz="900" u="none" cap="none" strike="noStrike">
                <a:solidFill>
                  <a:srgbClr val="DDDDDD"/>
                </a:solidFill>
                <a:latin typeface="Arial"/>
                <a:ea typeface="Arial"/>
                <a:cs typeface="Arial"/>
                <a:sym typeface="Arial"/>
              </a:rPr>
              <a:t>Medieval Dynasty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0" name="Google Shape;250;p27"/>
          <p:cNvSpPr txBox="1"/>
          <p:nvPr/>
        </p:nvSpPr>
        <p:spPr>
          <a:xfrm>
            <a:off x="3796437" y="3505182"/>
            <a:ext cx="1642085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1" i="0" lang="pl" sz="900" u="none" cap="none" strike="noStrike">
                <a:solidFill>
                  <a:srgbClr val="DDDDDD"/>
                </a:solidFill>
                <a:latin typeface="Arial"/>
                <a:ea typeface="Arial"/>
                <a:cs typeface="Arial"/>
                <a:sym typeface="Arial"/>
              </a:rPr>
              <a:t>Przewidywana premiera drugiego tytułu</a:t>
            </a:r>
            <a:endParaRPr b="1" i="0" sz="900" u="none" cap="none" strike="noStrike">
              <a:solidFill>
                <a:srgbClr val="DDDDD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1" name="Google Shape;251;p27"/>
          <p:cNvSpPr txBox="1"/>
          <p:nvPr/>
        </p:nvSpPr>
        <p:spPr>
          <a:xfrm>
            <a:off x="2668080" y="4690220"/>
            <a:ext cx="1718604" cy="5078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1" i="0" lang="pl" sz="900" u="none" cap="none" strike="noStrike">
                <a:solidFill>
                  <a:srgbClr val="DDDDDD"/>
                </a:solidFill>
                <a:latin typeface="Arial"/>
                <a:ea typeface="Arial"/>
                <a:cs typeface="Arial"/>
                <a:sym typeface="Arial"/>
              </a:rPr>
              <a:t>Development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1" i="0" lang="pl" sz="900" u="none" cap="none" strike="noStrike">
                <a:solidFill>
                  <a:srgbClr val="DDDDDD"/>
                </a:solidFill>
                <a:latin typeface="Arial"/>
                <a:ea typeface="Arial"/>
                <a:cs typeface="Arial"/>
                <a:sym typeface="Arial"/>
              </a:rPr>
              <a:t>drugiego tytułu / wsparcie MD</a:t>
            </a:r>
            <a:endParaRPr b="1" i="0" sz="900" u="none" cap="none" strike="noStrike">
              <a:solidFill>
                <a:srgbClr val="DDDDDD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28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r>
              <a:t/>
            </a:r>
            <a:endParaRPr/>
          </a:p>
        </p:txBody>
      </p:sp>
      <p:sp>
        <p:nvSpPr>
          <p:cNvPr id="257" name="Google Shape;257;p28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/>
          </a:p>
        </p:txBody>
      </p:sp>
      <p:pic>
        <p:nvPicPr>
          <p:cNvPr id="258" name="Google Shape;258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9" name="Google Shape;259;p2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60" name="Google Shape;260;p28"/>
          <p:cNvGrpSpPr/>
          <p:nvPr/>
        </p:nvGrpSpPr>
        <p:grpSpPr>
          <a:xfrm>
            <a:off x="594360" y="664830"/>
            <a:ext cx="2743200" cy="3809955"/>
            <a:chOff x="594360" y="512430"/>
            <a:chExt cx="2743200" cy="3809955"/>
          </a:xfrm>
        </p:grpSpPr>
        <p:pic>
          <p:nvPicPr>
            <p:cNvPr id="261" name="Google Shape;261;p28"/>
            <p:cNvPicPr preferRelativeResize="0"/>
            <p:nvPr/>
          </p:nvPicPr>
          <p:blipFill rotWithShape="1">
            <a:blip r:embed="rId5">
              <a:alphaModFix/>
            </a:blip>
            <a:srcRect b="53322" l="12231" r="71406" t="11772"/>
            <a:stretch/>
          </p:blipFill>
          <p:spPr>
            <a:xfrm>
              <a:off x="1216899" y="512430"/>
              <a:ext cx="1496050" cy="179524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62" name="Google Shape;262;p28"/>
            <p:cNvSpPr txBox="1"/>
            <p:nvPr/>
          </p:nvSpPr>
          <p:spPr>
            <a:xfrm>
              <a:off x="594360" y="2305050"/>
              <a:ext cx="2743200" cy="163121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300"/>
                <a:buFont typeface="Arial"/>
                <a:buNone/>
              </a:pPr>
              <a:r>
                <a:rPr b="0" i="0" lang="pl" sz="4300" u="none" cap="none" strike="noStrike">
                  <a:solidFill>
                    <a:srgbClr val="FFFFFF"/>
                  </a:solidFill>
                  <a:latin typeface="Oswald"/>
                  <a:ea typeface="Oswald"/>
                  <a:cs typeface="Oswald"/>
                  <a:sym typeface="Oswald"/>
                </a:rPr>
                <a:t>DZIĘKUJĘ ZA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300"/>
                <a:buFont typeface="Arial"/>
                <a:buNone/>
              </a:pPr>
              <a:r>
                <a:rPr b="1" i="0" lang="pl" sz="4300" u="none" cap="none" strike="noStrike">
                  <a:solidFill>
                    <a:srgbClr val="FFFFFF"/>
                  </a:solidFill>
                  <a:latin typeface="Oswald"/>
                  <a:ea typeface="Oswald"/>
                  <a:cs typeface="Oswald"/>
                  <a:sym typeface="Oswald"/>
                </a:rPr>
                <a:t>UWAGĘ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3" name="Google Shape;263;p28"/>
            <p:cNvSpPr txBox="1"/>
            <p:nvPr/>
          </p:nvSpPr>
          <p:spPr>
            <a:xfrm>
              <a:off x="594360" y="3737610"/>
              <a:ext cx="2743200" cy="5847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b="1" i="0" lang="pl" sz="1600" u="none" cap="none" strike="noStrike">
                  <a:solidFill>
                    <a:srgbClr val="FFFFFF"/>
                  </a:solidFill>
                  <a:latin typeface="Oswald"/>
                  <a:ea typeface="Oswald"/>
                  <a:cs typeface="Oswald"/>
                  <a:sym typeface="Oswald"/>
                </a:rPr>
                <a:t>DAMIAN SZYMAŃSKI</a:t>
              </a:r>
              <a:br>
                <a:rPr b="1" i="0" lang="pl" sz="1600" u="none" cap="none" strike="noStrike">
                  <a:solidFill>
                    <a:srgbClr val="000000"/>
                  </a:solidFill>
                  <a:latin typeface="Oswald"/>
                  <a:ea typeface="Oswald"/>
                  <a:cs typeface="Oswald"/>
                  <a:sym typeface="Oswald"/>
                </a:rPr>
              </a:br>
              <a:r>
                <a:rPr b="0" i="0" lang="pl" sz="1600" u="none" cap="none" strike="noStrike">
                  <a:solidFill>
                    <a:srgbClr val="FFFFFF"/>
                  </a:solidFill>
                  <a:latin typeface="Oswald"/>
                  <a:ea typeface="Oswald"/>
                  <a:cs typeface="Oswald"/>
                  <a:sym typeface="Oswald"/>
                </a:rPr>
                <a:t>CEO RENDER CUBE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t/>
            </a:r>
            <a:endParaRPr/>
          </a:p>
        </p:txBody>
      </p:sp>
      <p:sp>
        <p:nvSpPr>
          <p:cNvPr id="67" name="Google Shape;67;p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SzPts val="1800"/>
              <a:buNone/>
            </a:pPr>
            <a:r>
              <a:t/>
            </a:r>
            <a:endParaRPr/>
          </a:p>
        </p:txBody>
      </p:sp>
      <p:pic>
        <p:nvPicPr>
          <p:cNvPr id="68" name="Google Shape;68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2"/>
          <p:cNvPicPr preferRelativeResize="0"/>
          <p:nvPr/>
        </p:nvPicPr>
        <p:blipFill rotWithShape="1">
          <a:blip r:embed="rId4">
            <a:alphaModFix/>
          </a:blip>
          <a:srcRect b="0" l="0" r="15083" t="0"/>
          <a:stretch/>
        </p:blipFill>
        <p:spPr>
          <a:xfrm>
            <a:off x="0" y="0"/>
            <a:ext cx="7764784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70" name="Google Shape;70;p2"/>
          <p:cNvSpPr txBox="1"/>
          <p:nvPr/>
        </p:nvSpPr>
        <p:spPr>
          <a:xfrm>
            <a:off x="861700" y="2001787"/>
            <a:ext cx="5179596" cy="1415742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1" i="0" lang="pl" sz="4000" u="none" cap="none" strike="noStrike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PODSUMOWANIE </a:t>
            </a:r>
            <a:endParaRPr b="1" i="0" sz="4000" u="none" cap="none" strike="noStrike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1" i="0" lang="pl" sz="4000" u="none" cap="none" strike="noStrike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OPERACYJNE</a:t>
            </a:r>
            <a:endParaRPr b="1" i="0" sz="4000" u="none" cap="none" strike="noStrike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71" name="Google Shape;71;p2"/>
          <p:cNvSpPr txBox="1"/>
          <p:nvPr/>
        </p:nvSpPr>
        <p:spPr>
          <a:xfrm>
            <a:off x="858172" y="1725792"/>
            <a:ext cx="5342603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pl" sz="2000" u="none" cap="none" strike="noStrike">
                <a:solidFill>
                  <a:srgbClr val="FFFFFF"/>
                </a:solidFill>
                <a:latin typeface="Oswald Light"/>
                <a:ea typeface="Oswald Light"/>
                <a:cs typeface="Oswald Light"/>
                <a:sym typeface="Oswald Light"/>
              </a:rPr>
              <a:t>OD NEWCONNECT DO GPW</a:t>
            </a:r>
            <a:endParaRPr b="0" i="0" sz="2000" u="none" cap="none" strike="noStrike">
              <a:solidFill>
                <a:srgbClr val="FFFFFF"/>
              </a:solidFill>
              <a:latin typeface="Oswald Light"/>
              <a:ea typeface="Oswald Light"/>
              <a:cs typeface="Oswald Light"/>
              <a:sym typeface="Oswald Light"/>
            </a:endParaRPr>
          </a:p>
        </p:txBody>
      </p:sp>
      <p:pic>
        <p:nvPicPr>
          <p:cNvPr descr="Obraz zawierający zrzut ekranu, czarne, tekst, Grafika&#10;&#10;Opis wygenerowany automatycznie" id="72" name="Google Shape;72;p2"/>
          <p:cNvPicPr preferRelativeResize="0"/>
          <p:nvPr/>
        </p:nvPicPr>
        <p:blipFill rotWithShape="1">
          <a:blip r:embed="rId5">
            <a:alphaModFix/>
          </a:blip>
          <a:srcRect b="-417" l="84284" r="-679" t="278"/>
          <a:stretch/>
        </p:blipFill>
        <p:spPr>
          <a:xfrm>
            <a:off x="7648050" y="-174"/>
            <a:ext cx="1499143" cy="51506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Google Shape;77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78" name="Google Shape;78;p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t/>
            </a:r>
            <a:endParaRPr/>
          </a:p>
        </p:txBody>
      </p:sp>
      <p:pic>
        <p:nvPicPr>
          <p:cNvPr id="79" name="Google Shape;79;p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Google Shape;80;p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1" name="Google Shape;81;p3"/>
          <p:cNvGrpSpPr/>
          <p:nvPr/>
        </p:nvGrpSpPr>
        <p:grpSpPr>
          <a:xfrm>
            <a:off x="310363" y="348786"/>
            <a:ext cx="6942600" cy="4529923"/>
            <a:chOff x="381801" y="720262"/>
            <a:chExt cx="5360293" cy="4529923"/>
          </a:xfrm>
        </p:grpSpPr>
        <p:sp>
          <p:nvSpPr>
            <p:cNvPr id="82" name="Google Shape;82;p3"/>
            <p:cNvSpPr txBox="1"/>
            <p:nvPr/>
          </p:nvSpPr>
          <p:spPr>
            <a:xfrm>
              <a:off x="384994" y="720262"/>
              <a:ext cx="5357100" cy="492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b="1" i="0" lang="pl" sz="2000" u="none" cap="none" strike="noStrike">
                  <a:solidFill>
                    <a:srgbClr val="FFFFFF"/>
                  </a:solidFill>
                  <a:latin typeface="Oswald"/>
                  <a:ea typeface="Oswald"/>
                  <a:cs typeface="Oswald"/>
                  <a:sym typeface="Oswald"/>
                </a:rPr>
                <a:t>MEDIEVAL DYNASTY – DROGA DO SUKCESU</a:t>
              </a:r>
              <a:endParaRPr b="1" i="0" sz="2000" u="none" cap="none" strike="noStrike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endParaRPr>
            </a:p>
          </p:txBody>
        </p:sp>
        <p:sp>
          <p:nvSpPr>
            <p:cNvPr id="83" name="Google Shape;83;p3"/>
            <p:cNvSpPr txBox="1"/>
            <p:nvPr/>
          </p:nvSpPr>
          <p:spPr>
            <a:xfrm>
              <a:off x="381801" y="1126009"/>
              <a:ext cx="3480694" cy="412417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b="1" i="0" lang="pl" sz="900" u="none" cap="none" strike="noStrike">
                  <a:solidFill>
                    <a:schemeClr val="lt1"/>
                  </a:solidFill>
                  <a:latin typeface="Oswald"/>
                  <a:ea typeface="Oswald"/>
                  <a:cs typeface="Oswald"/>
                  <a:sym typeface="Oswald"/>
                </a:rPr>
                <a:t>Grudzień 2021 </a:t>
              </a:r>
              <a:r>
                <a:rPr b="0" i="0" lang="pl" sz="900" u="none" cap="none" strike="noStrike">
                  <a:solidFill>
                    <a:srgbClr val="999999"/>
                  </a:solidFill>
                  <a:latin typeface="Oswald"/>
                  <a:ea typeface="Oswald"/>
                  <a:cs typeface="Oswald"/>
                  <a:sym typeface="Oswald"/>
                </a:rPr>
                <a:t>– Render Cube debiutuje na NewConnect</a:t>
              </a:r>
              <a:endParaRPr b="0" i="0" sz="900" u="none" cap="none" strike="noStrike">
                <a:solidFill>
                  <a:srgbClr val="999999"/>
                </a:solidFill>
                <a:latin typeface="Oswald"/>
                <a:ea typeface="Oswald"/>
                <a:cs typeface="Oswald"/>
                <a:sym typeface="Oswald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t/>
              </a:r>
              <a:endParaRPr b="0" i="0" sz="900" u="none" cap="none" strike="noStrike">
                <a:solidFill>
                  <a:srgbClr val="999999"/>
                </a:solidFill>
                <a:latin typeface="Oswald"/>
                <a:ea typeface="Oswald"/>
                <a:cs typeface="Oswald"/>
                <a:sym typeface="Oswald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b="1" i="0" lang="pl" sz="900" u="none" cap="none" strike="noStrike">
                  <a:solidFill>
                    <a:schemeClr val="lt1"/>
                  </a:solidFill>
                  <a:latin typeface="Oswald"/>
                  <a:ea typeface="Oswald"/>
                  <a:cs typeface="Oswald"/>
                  <a:sym typeface="Oswald"/>
                </a:rPr>
                <a:t>Kwiecień 2022 </a:t>
              </a:r>
              <a:r>
                <a:rPr b="0" i="0" lang="pl" sz="900" u="none" cap="none" strike="noStrike">
                  <a:solidFill>
                    <a:srgbClr val="999999"/>
                  </a:solidFill>
                  <a:latin typeface="Oswald"/>
                  <a:ea typeface="Oswald"/>
                  <a:cs typeface="Oswald"/>
                  <a:sym typeface="Oswald"/>
                </a:rPr>
                <a:t>– ogłoszenie prac nad trybem kooperacji najważniejszego IP – Medieval Dynasty</a:t>
              </a:r>
              <a:endParaRPr b="0" i="0" sz="900" u="none" cap="none" strike="noStrike">
                <a:solidFill>
                  <a:srgbClr val="999999"/>
                </a:solidFill>
                <a:latin typeface="Oswald"/>
                <a:ea typeface="Oswald"/>
                <a:cs typeface="Oswald"/>
                <a:sym typeface="Oswald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t/>
              </a:r>
              <a:endParaRPr b="0" i="0" sz="900" u="none" cap="none" strike="noStrike">
                <a:solidFill>
                  <a:srgbClr val="999999"/>
                </a:solidFill>
                <a:latin typeface="Oswald"/>
                <a:ea typeface="Oswald"/>
                <a:cs typeface="Oswald"/>
                <a:sym typeface="Oswald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b="1" i="0" lang="pl" sz="900" u="none" cap="none" strike="noStrike">
                  <a:solidFill>
                    <a:schemeClr val="lt1"/>
                  </a:solidFill>
                  <a:latin typeface="Oswald"/>
                  <a:ea typeface="Oswald"/>
                  <a:cs typeface="Oswald"/>
                  <a:sym typeface="Oswald"/>
                </a:rPr>
                <a:t>Czerwiec 2022 </a:t>
              </a:r>
              <a:r>
                <a:rPr b="0" i="0" lang="pl" sz="900" u="none" cap="none" strike="noStrike">
                  <a:solidFill>
                    <a:srgbClr val="999999"/>
                  </a:solidFill>
                  <a:latin typeface="Oswald"/>
                  <a:ea typeface="Oswald"/>
                  <a:cs typeface="Oswald"/>
                  <a:sym typeface="Oswald"/>
                </a:rPr>
                <a:t>– sprzedaż Medieval Dynasty przekracza 1 mln sprzedanych egzemplarzy </a:t>
              </a:r>
              <a:endParaRPr b="0" i="0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t/>
              </a:r>
              <a:endParaRPr b="1" i="0" sz="900" u="none" cap="none" strike="noStrike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b="1" i="0" lang="pl" sz="900" u="none" cap="none" strike="noStrike">
                  <a:solidFill>
                    <a:schemeClr val="lt1"/>
                  </a:solidFill>
                  <a:latin typeface="Oswald"/>
                  <a:ea typeface="Oswald"/>
                  <a:cs typeface="Oswald"/>
                  <a:sym typeface="Oswald"/>
                </a:rPr>
                <a:t>Październik 2022 </a:t>
              </a:r>
              <a:r>
                <a:rPr b="0" i="0" lang="pl" sz="900" u="none" cap="none" strike="noStrike">
                  <a:solidFill>
                    <a:srgbClr val="999999"/>
                  </a:solidFill>
                  <a:latin typeface="Oswald"/>
                  <a:ea typeface="Oswald"/>
                  <a:cs typeface="Oswald"/>
                  <a:sym typeface="Oswald"/>
                </a:rPr>
                <a:t>– premiera Medieval Dynasty na konsole obecnej generacji</a:t>
              </a:r>
              <a:endParaRPr b="0" i="0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t/>
              </a:r>
              <a:endParaRPr b="0" i="0" sz="900" u="none" cap="none" strike="noStrike">
                <a:solidFill>
                  <a:srgbClr val="999999"/>
                </a:solidFill>
                <a:latin typeface="Oswald"/>
                <a:ea typeface="Oswald"/>
                <a:cs typeface="Oswald"/>
                <a:sym typeface="Oswald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b="1" i="0" lang="pl" sz="900" u="none" cap="none" strike="noStrike">
                  <a:solidFill>
                    <a:schemeClr val="lt1"/>
                  </a:solidFill>
                  <a:latin typeface="Oswald"/>
                  <a:ea typeface="Oswald"/>
                  <a:cs typeface="Oswald"/>
                  <a:sym typeface="Oswald"/>
                </a:rPr>
                <a:t>Kwiecień 2023 </a:t>
              </a:r>
              <a:r>
                <a:rPr b="0" i="0" lang="pl" sz="900" u="none" cap="none" strike="noStrike">
                  <a:solidFill>
                    <a:srgbClr val="999999"/>
                  </a:solidFill>
                  <a:latin typeface="Oswald"/>
                  <a:ea typeface="Oswald"/>
                  <a:cs typeface="Oswald"/>
                  <a:sym typeface="Oswald"/>
                </a:rPr>
                <a:t>– Medieval Dynasty dostępna na konsolach poprzedniej generacji</a:t>
              </a:r>
              <a:endParaRPr b="0" i="0" sz="900" u="none" cap="none" strike="noStrike">
                <a:solidFill>
                  <a:srgbClr val="999999"/>
                </a:solidFill>
                <a:latin typeface="Oswald"/>
                <a:ea typeface="Oswald"/>
                <a:cs typeface="Oswald"/>
                <a:sym typeface="Oswald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t/>
              </a:r>
              <a:endParaRPr b="0" i="0" sz="900" u="none" cap="none" strike="noStrike">
                <a:solidFill>
                  <a:srgbClr val="999999"/>
                </a:solidFill>
                <a:latin typeface="Oswald"/>
                <a:ea typeface="Oswald"/>
                <a:cs typeface="Oswald"/>
                <a:sym typeface="Oswald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b="1" i="0" lang="pl" sz="900" u="none" cap="none" strike="noStrike">
                  <a:solidFill>
                    <a:schemeClr val="lt1"/>
                  </a:solidFill>
                  <a:latin typeface="Oswald"/>
                  <a:ea typeface="Oswald"/>
                  <a:cs typeface="Oswald"/>
                  <a:sym typeface="Oswald"/>
                </a:rPr>
                <a:t>Listopad 2023 </a:t>
              </a:r>
              <a:r>
                <a:rPr b="0" i="0" lang="pl" sz="900" u="none" cap="none" strike="noStrike">
                  <a:solidFill>
                    <a:srgbClr val="999999"/>
                  </a:solidFill>
                  <a:latin typeface="Oswald"/>
                  <a:ea typeface="Oswald"/>
                  <a:cs typeface="Oswald"/>
                  <a:sym typeface="Oswald"/>
                </a:rPr>
                <a:t>– Medieval Dynasty osiąga 1,5 mln sprzedanych egzemplarzy</a:t>
              </a:r>
              <a:endParaRPr b="0" i="0" sz="900" u="none" cap="none" strike="noStrike">
                <a:solidFill>
                  <a:srgbClr val="999999"/>
                </a:solidFill>
                <a:latin typeface="Oswald"/>
                <a:ea typeface="Oswald"/>
                <a:cs typeface="Oswald"/>
                <a:sym typeface="Oswald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t/>
              </a:r>
              <a:endParaRPr b="1" i="0" sz="900" u="none" cap="none" strike="noStrike">
                <a:solidFill>
                  <a:srgbClr val="999999"/>
                </a:solidFill>
                <a:latin typeface="Oswald"/>
                <a:ea typeface="Oswald"/>
                <a:cs typeface="Oswald"/>
                <a:sym typeface="Oswald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b="1" i="0" lang="pl" sz="900" u="none" cap="none" strike="noStrike">
                  <a:solidFill>
                    <a:schemeClr val="lt1"/>
                  </a:solidFill>
                  <a:latin typeface="Oswald"/>
                  <a:ea typeface="Oswald"/>
                  <a:cs typeface="Oswald"/>
                  <a:sym typeface="Oswald"/>
                </a:rPr>
                <a:t>Grudzień 2023 </a:t>
              </a:r>
              <a:r>
                <a:rPr b="0" i="0" lang="pl" sz="900" u="none" cap="none" strike="noStrike">
                  <a:solidFill>
                    <a:srgbClr val="999999"/>
                  </a:solidFill>
                  <a:latin typeface="Oswald"/>
                  <a:ea typeface="Oswald"/>
                  <a:cs typeface="Oswald"/>
                  <a:sym typeface="Oswald"/>
                </a:rPr>
                <a:t>– premiera trybu kooperacji Medieval Dynasty</a:t>
              </a:r>
              <a:endParaRPr b="0" i="0" sz="900" u="none" cap="none" strike="noStrike">
                <a:solidFill>
                  <a:srgbClr val="999999"/>
                </a:solidFill>
                <a:latin typeface="Oswald"/>
                <a:ea typeface="Oswald"/>
                <a:cs typeface="Oswald"/>
                <a:sym typeface="Oswald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t/>
              </a:r>
              <a:endParaRPr b="0" i="0" sz="900" u="none" cap="none" strike="noStrike">
                <a:solidFill>
                  <a:srgbClr val="999999"/>
                </a:solidFill>
                <a:latin typeface="Oswald"/>
                <a:ea typeface="Oswald"/>
                <a:cs typeface="Oswald"/>
                <a:sym typeface="Oswald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b="1" i="0" lang="pl" sz="900" u="none" cap="none" strike="noStrike">
                  <a:solidFill>
                    <a:schemeClr val="lt1"/>
                  </a:solidFill>
                  <a:latin typeface="Oswald"/>
                  <a:ea typeface="Oswald"/>
                  <a:cs typeface="Oswald"/>
                  <a:sym typeface="Oswald"/>
                </a:rPr>
                <a:t>Grudzień 2023</a:t>
              </a:r>
              <a:r>
                <a:rPr b="0" i="0" lang="pl" sz="900" u="none" cap="none" strike="noStrike">
                  <a:solidFill>
                    <a:srgbClr val="999999"/>
                  </a:solidFill>
                  <a:latin typeface="Oswald"/>
                  <a:ea typeface="Oswald"/>
                  <a:cs typeface="Oswald"/>
                  <a:sym typeface="Oswald"/>
                </a:rPr>
                <a:t> - KNF zatwierdza prospekt Render Cube</a:t>
              </a:r>
              <a:endParaRPr b="0" i="0" sz="900" u="none" cap="none" strike="noStrike">
                <a:solidFill>
                  <a:srgbClr val="999999"/>
                </a:solidFill>
                <a:latin typeface="Oswald"/>
                <a:ea typeface="Oswald"/>
                <a:cs typeface="Oswald"/>
                <a:sym typeface="Oswald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t/>
              </a:r>
              <a:endParaRPr b="0" i="0" sz="900" u="none" cap="none" strike="noStrike">
                <a:solidFill>
                  <a:srgbClr val="999999"/>
                </a:solidFill>
                <a:latin typeface="Oswald"/>
                <a:ea typeface="Oswald"/>
                <a:cs typeface="Oswald"/>
                <a:sym typeface="Oswald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b="1" i="0" lang="pl" sz="900" u="none" cap="none" strike="noStrike">
                  <a:solidFill>
                    <a:schemeClr val="lt1"/>
                  </a:solidFill>
                  <a:latin typeface="Oswald"/>
                  <a:ea typeface="Oswald"/>
                  <a:cs typeface="Oswald"/>
                  <a:sym typeface="Oswald"/>
                </a:rPr>
                <a:t>Styczeń 2024 </a:t>
              </a:r>
              <a:r>
                <a:rPr b="0" i="0" lang="pl" sz="900" u="none" cap="none" strike="noStrike">
                  <a:solidFill>
                    <a:srgbClr val="999999"/>
                  </a:solidFill>
                  <a:latin typeface="Oswald"/>
                  <a:ea typeface="Oswald"/>
                  <a:cs typeface="Oswald"/>
                  <a:sym typeface="Oswald"/>
                </a:rPr>
                <a:t>– Medieval Dynasty osiąga 1,75 mln sprzedanych egzemplarzy</a:t>
              </a:r>
              <a:endParaRPr b="0" i="0" sz="900" u="none" cap="none" strike="noStrike">
                <a:solidFill>
                  <a:srgbClr val="999999"/>
                </a:solidFill>
                <a:latin typeface="Oswald"/>
                <a:ea typeface="Oswald"/>
                <a:cs typeface="Oswald"/>
                <a:sym typeface="Oswald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t/>
              </a:r>
              <a:endParaRPr b="0" i="0" sz="900" u="none" cap="none" strike="noStrike">
                <a:solidFill>
                  <a:srgbClr val="999999"/>
                </a:solidFill>
                <a:latin typeface="Oswald"/>
                <a:ea typeface="Oswald"/>
                <a:cs typeface="Oswald"/>
                <a:sym typeface="Oswald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b="1" i="0" lang="pl" sz="900" u="none" cap="none" strike="noStrike">
                  <a:solidFill>
                    <a:schemeClr val="lt1"/>
                  </a:solidFill>
                  <a:latin typeface="Oswald"/>
                  <a:ea typeface="Oswald"/>
                  <a:cs typeface="Oswald"/>
                  <a:sym typeface="Oswald"/>
                </a:rPr>
                <a:t>Marzec 2024</a:t>
              </a:r>
              <a:r>
                <a:rPr b="0" i="0" lang="pl" sz="900" u="none" cap="none" strike="noStrike">
                  <a:solidFill>
                    <a:srgbClr val="999999"/>
                  </a:solidFill>
                  <a:latin typeface="Oswald"/>
                  <a:ea typeface="Oswald"/>
                  <a:cs typeface="Oswald"/>
                  <a:sym typeface="Oswald"/>
                </a:rPr>
                <a:t> – Render Cube debiutuje na GPW w Warszawie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t/>
              </a:r>
              <a:endParaRPr b="0" i="0" sz="1100" u="none" cap="none" strike="noStrike">
                <a:solidFill>
                  <a:srgbClr val="999999"/>
                </a:solidFill>
                <a:latin typeface="Oswald"/>
                <a:ea typeface="Oswald"/>
                <a:cs typeface="Oswald"/>
                <a:sym typeface="Oswald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t/>
              </a:r>
              <a:endParaRPr b="0" i="0" sz="1100" u="none" cap="none" strike="noStrike">
                <a:solidFill>
                  <a:srgbClr val="999999"/>
                </a:solidFill>
                <a:latin typeface="Oswald"/>
                <a:ea typeface="Oswald"/>
                <a:cs typeface="Oswald"/>
                <a:sym typeface="Oswald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t/>
              </a:r>
              <a:endParaRPr b="0" i="0" sz="1100" u="none" cap="none" strike="noStrike">
                <a:solidFill>
                  <a:srgbClr val="999999"/>
                </a:solidFill>
                <a:latin typeface="Oswald"/>
                <a:ea typeface="Oswald"/>
                <a:cs typeface="Oswald"/>
                <a:sym typeface="Oswald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t/>
              </a:r>
              <a:endParaRPr b="0" i="0" sz="1100" u="none" cap="none" strike="noStrike">
                <a:solidFill>
                  <a:srgbClr val="999999"/>
                </a:solidFill>
                <a:latin typeface="Oswald"/>
                <a:ea typeface="Oswald"/>
                <a:cs typeface="Oswald"/>
                <a:sym typeface="Oswald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t/>
              </a:r>
              <a:endParaRPr b="0" i="0" sz="1100" u="none" cap="none" strike="noStrike">
                <a:solidFill>
                  <a:srgbClr val="999999"/>
                </a:solidFill>
                <a:latin typeface="Oswald"/>
                <a:ea typeface="Oswald"/>
                <a:cs typeface="Oswald"/>
                <a:sym typeface="Oswald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t/>
              </a:r>
              <a:endParaRPr b="0" i="0" sz="1100" u="none" cap="none" strike="noStrike">
                <a:solidFill>
                  <a:srgbClr val="999999"/>
                </a:solidFill>
                <a:latin typeface="Oswald"/>
                <a:ea typeface="Oswald"/>
                <a:cs typeface="Oswald"/>
                <a:sym typeface="Oswald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t/>
              </a:r>
              <a:endParaRPr b="0" i="0" sz="1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84" name="Google Shape;84;p3"/>
          <p:cNvPicPr preferRelativeResize="0"/>
          <p:nvPr/>
        </p:nvPicPr>
        <p:blipFill rotWithShape="1">
          <a:blip r:embed="rId3">
            <a:alphaModFix/>
          </a:blip>
          <a:srcRect b="-417" l="84284" r="-679" t="278"/>
          <a:stretch/>
        </p:blipFill>
        <p:spPr>
          <a:xfrm>
            <a:off x="7648050" y="-174"/>
            <a:ext cx="1499143" cy="515066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5" name="Google Shape;85;p3"/>
          <p:cNvGrpSpPr/>
          <p:nvPr/>
        </p:nvGrpSpPr>
        <p:grpSpPr>
          <a:xfrm rot="10800000">
            <a:off x="0" y="4233985"/>
            <a:ext cx="4926926" cy="212429"/>
            <a:chOff x="4734983" y="3628302"/>
            <a:chExt cx="8659162" cy="373347"/>
          </a:xfrm>
        </p:grpSpPr>
        <p:sp>
          <p:nvSpPr>
            <p:cNvPr id="86" name="Google Shape;86;p3"/>
            <p:cNvSpPr/>
            <p:nvPr/>
          </p:nvSpPr>
          <p:spPr>
            <a:xfrm>
              <a:off x="8528113" y="3637634"/>
              <a:ext cx="2011680" cy="360000"/>
            </a:xfrm>
            <a:prstGeom prst="rect">
              <a:avLst/>
            </a:prstGeom>
            <a:gradFill>
              <a:gsLst>
                <a:gs pos="0">
                  <a:schemeClr val="accent4"/>
                </a:gs>
                <a:gs pos="70400">
                  <a:srgbClr val="FFDDB2"/>
                </a:gs>
                <a:gs pos="100000">
                  <a:schemeClr val="lt1"/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700"/>
                <a:buFont typeface="Arial"/>
                <a:buNone/>
              </a:pPr>
              <a:r>
                <a:t/>
              </a:r>
              <a:endParaRPr b="0" i="0" sz="2700" u="none" cap="none" strike="noStrik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" name="Google Shape;87;p3"/>
            <p:cNvSpPr/>
            <p:nvPr/>
          </p:nvSpPr>
          <p:spPr>
            <a:xfrm>
              <a:off x="10455062" y="3634746"/>
              <a:ext cx="2011680" cy="360000"/>
            </a:xfrm>
            <a:prstGeom prst="rect">
              <a:avLst/>
            </a:prstGeom>
            <a:gradFill>
              <a:gsLst>
                <a:gs pos="0">
                  <a:schemeClr val="accent5"/>
                </a:gs>
                <a:gs pos="70400">
                  <a:srgbClr val="75F2FF"/>
                </a:gs>
                <a:gs pos="100000">
                  <a:schemeClr val="lt1"/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700"/>
                <a:buFont typeface="Arial"/>
                <a:buNone/>
              </a:pPr>
              <a:r>
                <a:t/>
              </a:r>
              <a:endParaRPr b="0" i="0" sz="2700" u="none" cap="none" strike="noStrik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" name="Google Shape;88;p3"/>
            <p:cNvSpPr/>
            <p:nvPr/>
          </p:nvSpPr>
          <p:spPr>
            <a:xfrm>
              <a:off x="10274549" y="3637634"/>
              <a:ext cx="360000" cy="360000"/>
            </a:xfrm>
            <a:prstGeom prst="ellipse">
              <a:avLst/>
            </a:prstGeom>
            <a:solidFill>
              <a:schemeClr val="lt1"/>
            </a:solidFill>
            <a:ln cap="flat" cmpd="sng" w="25400">
              <a:solidFill>
                <a:schemeClr val="accent5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" name="Google Shape;89;p3"/>
            <p:cNvSpPr/>
            <p:nvPr/>
          </p:nvSpPr>
          <p:spPr>
            <a:xfrm>
              <a:off x="4734983" y="3635638"/>
              <a:ext cx="3811247" cy="360000"/>
            </a:xfrm>
            <a:prstGeom prst="rect">
              <a:avLst/>
            </a:prstGeom>
            <a:gradFill>
              <a:gsLst>
                <a:gs pos="0">
                  <a:schemeClr val="accent3"/>
                </a:gs>
                <a:gs pos="55000">
                  <a:schemeClr val="accent3"/>
                </a:gs>
                <a:gs pos="100000">
                  <a:srgbClr val="C8D2D6">
                    <a:alpha val="0"/>
                  </a:srgbClr>
                </a:gs>
              </a:gsLst>
              <a:path path="circle">
                <a:fillToRect l="100%" t="100%"/>
              </a:path>
              <a:tileRect b="-100%" r="-100%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700"/>
                <a:buFont typeface="Arial"/>
                <a:buNone/>
              </a:pPr>
              <a:r>
                <a:t/>
              </a:r>
              <a:endParaRPr b="0" i="0" sz="2700" u="none" cap="none" strike="noStrik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" name="Google Shape;90;p3"/>
            <p:cNvSpPr/>
            <p:nvPr/>
          </p:nvSpPr>
          <p:spPr>
            <a:xfrm>
              <a:off x="6389569" y="3633721"/>
              <a:ext cx="360000" cy="360000"/>
            </a:xfrm>
            <a:prstGeom prst="ellipse">
              <a:avLst/>
            </a:prstGeom>
            <a:solidFill>
              <a:schemeClr val="lt1"/>
            </a:solidFill>
            <a:ln cap="flat" cmpd="sng" w="25400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" name="Google Shape;91;p3"/>
            <p:cNvSpPr/>
            <p:nvPr/>
          </p:nvSpPr>
          <p:spPr>
            <a:xfrm>
              <a:off x="8334029" y="3628302"/>
              <a:ext cx="360000" cy="360000"/>
            </a:xfrm>
            <a:prstGeom prst="ellipse">
              <a:avLst/>
            </a:prstGeom>
            <a:solidFill>
              <a:schemeClr val="lt1"/>
            </a:solidFill>
            <a:ln cap="flat" cmpd="sng" w="25400">
              <a:solidFill>
                <a:schemeClr val="accent4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" name="Google Shape;92;p3"/>
            <p:cNvSpPr/>
            <p:nvPr/>
          </p:nvSpPr>
          <p:spPr>
            <a:xfrm>
              <a:off x="12329966" y="3634749"/>
              <a:ext cx="1064179" cy="366900"/>
            </a:xfrm>
            <a:prstGeom prst="rect">
              <a:avLst/>
            </a:prstGeom>
            <a:gradFill>
              <a:gsLst>
                <a:gs pos="0">
                  <a:srgbClr val="D8D8D8"/>
                </a:gs>
                <a:gs pos="70400">
                  <a:srgbClr val="F2F2F2"/>
                </a:gs>
                <a:gs pos="100000">
                  <a:schemeClr val="lt1"/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700"/>
                <a:buFont typeface="Arial"/>
                <a:buNone/>
              </a:pPr>
              <a:r>
                <a:t/>
              </a:r>
              <a:endParaRPr b="0" i="0" sz="2700" u="none" cap="none" strike="noStrik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" name="Google Shape;93;p3"/>
            <p:cNvSpPr/>
            <p:nvPr/>
          </p:nvSpPr>
          <p:spPr>
            <a:xfrm>
              <a:off x="12126474" y="3635684"/>
              <a:ext cx="360000" cy="360000"/>
            </a:xfrm>
            <a:prstGeom prst="ellipse">
              <a:avLst/>
            </a:prstGeom>
            <a:solidFill>
              <a:schemeClr val="lt1"/>
            </a:solidFill>
            <a:ln cap="flat" cmpd="sng" w="25400">
              <a:solidFill>
                <a:srgbClr val="D8D8D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cxnSp>
        <p:nvCxnSpPr>
          <p:cNvPr id="94" name="Google Shape;94;p3"/>
          <p:cNvCxnSpPr/>
          <p:nvPr/>
        </p:nvCxnSpPr>
        <p:spPr>
          <a:xfrm rot="10800000">
            <a:off x="1679649" y="3951469"/>
            <a:ext cx="0" cy="277253"/>
          </a:xfrm>
          <a:prstGeom prst="straightConnector1">
            <a:avLst/>
          </a:prstGeom>
          <a:noFill/>
          <a:ln cap="flat" cmpd="sng" w="19050">
            <a:solidFill>
              <a:schemeClr val="accent5"/>
            </a:solidFill>
            <a:prstDash val="solid"/>
            <a:round/>
            <a:headEnd len="sm" w="sm" type="none"/>
            <a:tailEnd len="med" w="med" type="oval"/>
          </a:ln>
        </p:spPr>
      </p:cxnSp>
      <p:cxnSp>
        <p:nvCxnSpPr>
          <p:cNvPr id="95" name="Google Shape;95;p3"/>
          <p:cNvCxnSpPr/>
          <p:nvPr/>
        </p:nvCxnSpPr>
        <p:spPr>
          <a:xfrm>
            <a:off x="2782400" y="4452074"/>
            <a:ext cx="0" cy="291315"/>
          </a:xfrm>
          <a:prstGeom prst="straightConnector1">
            <a:avLst/>
          </a:prstGeom>
          <a:noFill/>
          <a:ln cap="flat" cmpd="sng" w="19050">
            <a:solidFill>
              <a:schemeClr val="accent4"/>
            </a:solidFill>
            <a:prstDash val="solid"/>
            <a:round/>
            <a:headEnd len="sm" w="sm" type="none"/>
            <a:tailEnd len="med" w="med" type="oval"/>
          </a:ln>
        </p:spPr>
      </p:cxnSp>
      <p:cxnSp>
        <p:nvCxnSpPr>
          <p:cNvPr id="96" name="Google Shape;96;p3"/>
          <p:cNvCxnSpPr/>
          <p:nvPr/>
        </p:nvCxnSpPr>
        <p:spPr>
          <a:xfrm rot="10800000">
            <a:off x="3883076" y="3944440"/>
            <a:ext cx="0" cy="284715"/>
          </a:xfrm>
          <a:prstGeom prst="straightConnector1">
            <a:avLst/>
          </a:prstGeom>
          <a:noFill/>
          <a:ln cap="flat" cmpd="sng" w="19050">
            <a:solidFill>
              <a:schemeClr val="accent3"/>
            </a:solidFill>
            <a:prstDash val="solid"/>
            <a:round/>
            <a:headEnd len="sm" w="sm" type="none"/>
            <a:tailEnd len="med" w="med" type="oval"/>
          </a:ln>
        </p:spPr>
      </p:cxnSp>
      <p:cxnSp>
        <p:nvCxnSpPr>
          <p:cNvPr id="97" name="Google Shape;97;p3"/>
          <p:cNvCxnSpPr/>
          <p:nvPr/>
        </p:nvCxnSpPr>
        <p:spPr>
          <a:xfrm>
            <a:off x="624852" y="4441103"/>
            <a:ext cx="10450" cy="291315"/>
          </a:xfrm>
          <a:prstGeom prst="straightConnector1">
            <a:avLst/>
          </a:prstGeom>
          <a:noFill/>
          <a:ln cap="flat" cmpd="sng" w="19050">
            <a:solidFill>
              <a:srgbClr val="DDDDDD"/>
            </a:solidFill>
            <a:prstDash val="solid"/>
            <a:round/>
            <a:headEnd len="sm" w="sm" type="none"/>
            <a:tailEnd len="med" w="med" type="oval"/>
          </a:ln>
        </p:spPr>
      </p:cxnSp>
      <p:sp>
        <p:nvSpPr>
          <p:cNvPr id="98" name="Google Shape;98;p3"/>
          <p:cNvSpPr txBox="1"/>
          <p:nvPr/>
        </p:nvSpPr>
        <p:spPr>
          <a:xfrm>
            <a:off x="1140714" y="4433669"/>
            <a:ext cx="1059256" cy="2616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i="0" lang="pl" sz="1100" u="none" cap="none" strike="noStrik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rPr>
              <a:t>2022</a:t>
            </a:r>
            <a:endParaRPr b="1" i="0" sz="1100" u="none" cap="none" strike="noStrike">
              <a:solidFill>
                <a:schemeClr val="accent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" name="Google Shape;99;p3"/>
          <p:cNvSpPr txBox="1"/>
          <p:nvPr/>
        </p:nvSpPr>
        <p:spPr>
          <a:xfrm>
            <a:off x="2252145" y="3982643"/>
            <a:ext cx="1059256" cy="2616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i="0" lang="pl" sz="1100" u="none" cap="none" strike="noStrik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rPr>
              <a:t>2023</a:t>
            </a:r>
            <a:endParaRPr b="1" i="0" sz="1100" u="none" cap="none" strike="noStrike">
              <a:solidFill>
                <a:schemeClr val="accent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" name="Google Shape;100;p3"/>
          <p:cNvSpPr txBox="1"/>
          <p:nvPr/>
        </p:nvSpPr>
        <p:spPr>
          <a:xfrm>
            <a:off x="3351125" y="4433669"/>
            <a:ext cx="1059256" cy="2616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i="0" lang="pl" sz="1100" u="none" cap="none" strike="noStrik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rPr>
              <a:t>2024</a:t>
            </a:r>
            <a:endParaRPr b="1" i="0" sz="1100" u="none" cap="none" strike="noStrike">
              <a:solidFill>
                <a:schemeClr val="accent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" name="Google Shape;101;p3"/>
          <p:cNvSpPr txBox="1"/>
          <p:nvPr/>
        </p:nvSpPr>
        <p:spPr>
          <a:xfrm>
            <a:off x="-4618" y="4735081"/>
            <a:ext cx="1279840" cy="2308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1" i="0" lang="pl" sz="900" u="none" cap="none" strike="noStrike">
                <a:solidFill>
                  <a:srgbClr val="DDDDDD"/>
                </a:solidFill>
                <a:latin typeface="Arial"/>
                <a:ea typeface="Arial"/>
                <a:cs typeface="Arial"/>
                <a:sym typeface="Arial"/>
              </a:rPr>
              <a:t>Debiut NewConnect</a:t>
            </a:r>
            <a:endParaRPr b="1" i="0" sz="900" u="none" cap="none" strike="noStrike">
              <a:solidFill>
                <a:srgbClr val="DDDDD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" name="Google Shape;102;p3"/>
          <p:cNvSpPr txBox="1"/>
          <p:nvPr/>
        </p:nvSpPr>
        <p:spPr>
          <a:xfrm>
            <a:off x="96711" y="3982098"/>
            <a:ext cx="1059256" cy="2616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i="0" lang="pl" sz="1100" u="none" cap="none" strike="noStrike">
                <a:solidFill>
                  <a:srgbClr val="DDDDDD"/>
                </a:solidFill>
                <a:latin typeface="Arial"/>
                <a:ea typeface="Arial"/>
                <a:cs typeface="Arial"/>
                <a:sym typeface="Arial"/>
              </a:rPr>
              <a:t>2021</a:t>
            </a:r>
            <a:endParaRPr b="1" i="0" sz="1100" u="none" cap="none" strike="noStrike">
              <a:solidFill>
                <a:srgbClr val="DDDDD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" name="Google Shape;103;p3"/>
          <p:cNvSpPr txBox="1"/>
          <p:nvPr/>
        </p:nvSpPr>
        <p:spPr>
          <a:xfrm>
            <a:off x="1039729" y="3523562"/>
            <a:ext cx="127984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1" i="0" lang="pl" sz="900" u="none" cap="none" strike="noStrike">
                <a:solidFill>
                  <a:srgbClr val="DDDDDD"/>
                </a:solidFill>
                <a:latin typeface="Arial"/>
                <a:ea typeface="Arial"/>
                <a:cs typeface="Arial"/>
                <a:sym typeface="Arial"/>
              </a:rPr>
              <a:t>1 mln Graczy Medieval Dynasty</a:t>
            </a:r>
            <a:endParaRPr b="1" i="0" sz="900" u="none" cap="none" strike="noStrike">
              <a:solidFill>
                <a:srgbClr val="DDDDD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" name="Google Shape;104;p3"/>
          <p:cNvSpPr txBox="1"/>
          <p:nvPr/>
        </p:nvSpPr>
        <p:spPr>
          <a:xfrm>
            <a:off x="2136789" y="4701176"/>
            <a:ext cx="1279840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pl" sz="1000" u="none" cap="none" strike="noStrike">
                <a:solidFill>
                  <a:srgbClr val="DDDDDD"/>
                </a:solidFill>
                <a:latin typeface="Arial"/>
                <a:ea typeface="Arial"/>
                <a:cs typeface="Arial"/>
                <a:sym typeface="Arial"/>
              </a:rPr>
              <a:t>Premiera Trybu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pl" sz="1000" u="none" cap="none" strike="noStrike">
                <a:solidFill>
                  <a:srgbClr val="DDDDDD"/>
                </a:solidFill>
                <a:latin typeface="Arial"/>
                <a:ea typeface="Arial"/>
                <a:cs typeface="Arial"/>
                <a:sym typeface="Arial"/>
              </a:rPr>
              <a:t>Co-Op</a:t>
            </a:r>
            <a:endParaRPr b="1" i="0" sz="1000" u="none" cap="none" strike="noStrike">
              <a:solidFill>
                <a:srgbClr val="DDDDD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" name="Google Shape;105;p3"/>
          <p:cNvSpPr txBox="1"/>
          <p:nvPr/>
        </p:nvSpPr>
        <p:spPr>
          <a:xfrm>
            <a:off x="3243156" y="3591351"/>
            <a:ext cx="1279840" cy="2308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1" i="0" lang="pl" sz="900" u="none" cap="none" strike="noStrike">
                <a:solidFill>
                  <a:srgbClr val="DDDDDD"/>
                </a:solidFill>
                <a:latin typeface="Arial"/>
                <a:ea typeface="Arial"/>
                <a:cs typeface="Arial"/>
                <a:sym typeface="Arial"/>
              </a:rPr>
              <a:t>Debiut GPW</a:t>
            </a:r>
            <a:endParaRPr b="1" i="0" sz="900" u="none" cap="none" strike="noStrike">
              <a:solidFill>
                <a:srgbClr val="DDDDDD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Obraz zawierający na wolnym powietrzu, chmura, krajobraz, dzicz&#10;&#10;Opis wygenerowany automatycznie" id="110" name="Google Shape;110;p4"/>
          <p:cNvPicPr preferRelativeResize="0"/>
          <p:nvPr/>
        </p:nvPicPr>
        <p:blipFill rotWithShape="1">
          <a:blip r:embed="rId3">
            <a:alphaModFix/>
          </a:blip>
          <a:srcRect b="137" l="1220" r="-74" t="-274"/>
          <a:stretch/>
        </p:blipFill>
        <p:spPr>
          <a:xfrm>
            <a:off x="-18287" y="-42870"/>
            <a:ext cx="9180573" cy="5229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4"/>
          <p:cNvPicPr preferRelativeResize="0"/>
          <p:nvPr/>
        </p:nvPicPr>
        <p:blipFill rotWithShape="1">
          <a:blip r:embed="rId4">
            <a:alphaModFix/>
          </a:blip>
          <a:srcRect b="0" l="233" r="66483" t="0"/>
          <a:stretch/>
        </p:blipFill>
        <p:spPr>
          <a:xfrm>
            <a:off x="0" y="-174"/>
            <a:ext cx="3043252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4"/>
          <p:cNvSpPr txBox="1"/>
          <p:nvPr/>
        </p:nvSpPr>
        <p:spPr>
          <a:xfrm>
            <a:off x="0" y="4603025"/>
            <a:ext cx="2289300" cy="33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</a:pPr>
            <a:r>
              <a:rPr b="1" i="0" lang="pl" sz="950" u="none" cap="none" strike="noStrike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Medieval Dynasty</a:t>
            </a:r>
            <a:r>
              <a:rPr b="0" i="0" lang="pl" sz="950" u="none" cap="none" strike="noStrike">
                <a:solidFill>
                  <a:srgbClr val="FFFFFF"/>
                </a:solidFill>
                <a:latin typeface="Oswald Medium"/>
                <a:ea typeface="Oswald Medium"/>
                <a:cs typeface="Oswald Medium"/>
                <a:sym typeface="Oswald Medium"/>
              </a:rPr>
              <a:t> </a:t>
            </a:r>
            <a:r>
              <a:rPr b="0" i="0" lang="pl" sz="950" u="none" cap="none" strike="noStrike">
                <a:solidFill>
                  <a:srgbClr val="FFFFFF"/>
                </a:solidFill>
                <a:latin typeface="Oswald Light"/>
                <a:ea typeface="Oswald Light"/>
                <a:cs typeface="Oswald Light"/>
                <a:sym typeface="Oswald Light"/>
              </a:rPr>
              <a:t> |    Landscape Co-Op Map</a:t>
            </a:r>
            <a:endParaRPr b="0" i="0" sz="950" u="none" cap="none" strike="noStrike">
              <a:solidFill>
                <a:srgbClr val="FFFFFF"/>
              </a:solidFill>
              <a:latin typeface="Oswald Light"/>
              <a:ea typeface="Oswald Light"/>
              <a:cs typeface="Oswald Light"/>
              <a:sym typeface="Oswald Light"/>
            </a:endParaRPr>
          </a:p>
        </p:txBody>
      </p:sp>
      <p:pic>
        <p:nvPicPr>
          <p:cNvPr id="113" name="Google Shape;113;p4"/>
          <p:cNvPicPr preferRelativeResize="0"/>
          <p:nvPr/>
        </p:nvPicPr>
        <p:blipFill rotWithShape="1">
          <a:blip r:embed="rId5">
            <a:alphaModFix/>
          </a:blip>
          <a:srcRect b="-417" l="84284" r="-679" t="278"/>
          <a:stretch/>
        </p:blipFill>
        <p:spPr>
          <a:xfrm>
            <a:off x="7648050" y="-174"/>
            <a:ext cx="1499143" cy="51506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1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t/>
            </a:r>
            <a:endParaRPr/>
          </a:p>
        </p:txBody>
      </p:sp>
      <p:pic>
        <p:nvPicPr>
          <p:cNvPr id="119" name="Google Shape;119;p18"/>
          <p:cNvPicPr preferRelativeResize="0"/>
          <p:nvPr/>
        </p:nvPicPr>
        <p:blipFill rotWithShape="1">
          <a:blip r:embed="rId3">
            <a:alphaModFix/>
          </a:blip>
          <a:srcRect b="3" l="25156" r="35908" t="0"/>
          <a:stretch/>
        </p:blipFill>
        <p:spPr>
          <a:xfrm>
            <a:off x="5585911" y="1"/>
            <a:ext cx="3560203" cy="51433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18"/>
          <p:cNvPicPr preferRelativeResize="0"/>
          <p:nvPr/>
        </p:nvPicPr>
        <p:blipFill rotWithShape="1">
          <a:blip r:embed="rId4">
            <a:alphaModFix/>
          </a:blip>
          <a:srcRect b="-139" l="0" r="18750" t="0"/>
          <a:stretch/>
        </p:blipFill>
        <p:spPr>
          <a:xfrm>
            <a:off x="0" y="0"/>
            <a:ext cx="7429501" cy="51506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18"/>
          <p:cNvPicPr preferRelativeResize="0"/>
          <p:nvPr/>
        </p:nvPicPr>
        <p:blipFill rotWithShape="1">
          <a:blip r:embed="rId5">
            <a:alphaModFix/>
          </a:blip>
          <a:srcRect b="-417" l="84284" r="-679" t="278"/>
          <a:stretch/>
        </p:blipFill>
        <p:spPr>
          <a:xfrm>
            <a:off x="7648050" y="-174"/>
            <a:ext cx="1499143" cy="515066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2" name="Google Shape;122;p18"/>
          <p:cNvGrpSpPr/>
          <p:nvPr/>
        </p:nvGrpSpPr>
        <p:grpSpPr>
          <a:xfrm>
            <a:off x="313556" y="513094"/>
            <a:ext cx="5364244" cy="4130910"/>
            <a:chOff x="306412" y="484519"/>
            <a:chExt cx="5364244" cy="4130910"/>
          </a:xfrm>
        </p:grpSpPr>
        <p:sp>
          <p:nvSpPr>
            <p:cNvPr id="123" name="Google Shape;123;p18"/>
            <p:cNvSpPr txBox="1"/>
            <p:nvPr/>
          </p:nvSpPr>
          <p:spPr>
            <a:xfrm>
              <a:off x="313556" y="484519"/>
              <a:ext cx="5357100" cy="492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b="1" i="0" lang="pl" sz="2000" u="none" cap="none" strike="noStrike">
                  <a:solidFill>
                    <a:srgbClr val="FFFFFF"/>
                  </a:solidFill>
                  <a:latin typeface="Oswald"/>
                  <a:ea typeface="Oswald"/>
                  <a:cs typeface="Oswald"/>
                  <a:sym typeface="Oswald"/>
                </a:rPr>
                <a:t>KILKA SŁÓW O RENDER CUBE </a:t>
              </a:r>
              <a:endParaRPr b="1" i="0" sz="2000" u="none" cap="none" strike="noStrike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endParaRPr>
            </a:p>
          </p:txBody>
        </p:sp>
        <p:sp>
          <p:nvSpPr>
            <p:cNvPr id="124" name="Google Shape;124;p18"/>
            <p:cNvSpPr txBox="1"/>
            <p:nvPr/>
          </p:nvSpPr>
          <p:spPr>
            <a:xfrm>
              <a:off x="306412" y="1091418"/>
              <a:ext cx="5357100" cy="352401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b="0" i="0" lang="pl" sz="1100" u="none" cap="none" strike="noStrike">
                  <a:solidFill>
                    <a:srgbClr val="DDDDDD"/>
                  </a:solidFill>
                  <a:latin typeface="Oswald"/>
                  <a:ea typeface="Oswald"/>
                  <a:cs typeface="Oswald"/>
                  <a:sym typeface="Oswald"/>
                </a:rPr>
                <a:t>Render Cube </a:t>
              </a:r>
              <a:r>
                <a:rPr b="0" i="0" lang="pl" sz="1100" u="none" cap="none" strike="noStrike">
                  <a:solidFill>
                    <a:srgbClr val="999999"/>
                  </a:solidFill>
                  <a:latin typeface="Oswald"/>
                  <a:ea typeface="Oswald"/>
                  <a:cs typeface="Oswald"/>
                  <a:sym typeface="Oswald"/>
                </a:rPr>
                <a:t>rozpoczęło działalność w </a:t>
              </a:r>
              <a:r>
                <a:rPr b="0" i="0" lang="pl" sz="1100" u="none" cap="none" strike="noStrike">
                  <a:solidFill>
                    <a:srgbClr val="DDDDDD"/>
                  </a:solidFill>
                  <a:latin typeface="Oswald"/>
                  <a:ea typeface="Oswald"/>
                  <a:cs typeface="Oswald"/>
                  <a:sym typeface="Oswald"/>
                </a:rPr>
                <a:t>2012 roku</a:t>
              </a:r>
              <a:r>
                <a:rPr b="0" i="0" lang="pl" sz="1100" u="none" cap="none" strike="noStrike">
                  <a:solidFill>
                    <a:srgbClr val="999999"/>
                  </a:solidFill>
                  <a:latin typeface="Oswald"/>
                  <a:ea typeface="Oswald"/>
                  <a:cs typeface="Oswald"/>
                  <a:sym typeface="Oswald"/>
                </a:rPr>
                <a:t>. Na początku skupiało się na outsourcingu i realizacji projektów dla globalnych podmiotów m.in. </a:t>
              </a:r>
              <a:r>
                <a:rPr b="0" i="0" lang="pl" sz="1100" u="none" cap="none" strike="noStrike">
                  <a:solidFill>
                    <a:srgbClr val="DDDDDD"/>
                  </a:solidFill>
                  <a:latin typeface="Oswald"/>
                  <a:ea typeface="Oswald"/>
                  <a:cs typeface="Oswald"/>
                  <a:sym typeface="Oswald"/>
                </a:rPr>
                <a:t>CD Projekt, Techland, Platige Image</a:t>
              </a:r>
              <a:r>
                <a:rPr b="0" i="0" lang="pl" sz="1100" u="none" cap="none" strike="noStrike">
                  <a:solidFill>
                    <a:srgbClr val="999999"/>
                  </a:solidFill>
                  <a:latin typeface="Oswald"/>
                  <a:ea typeface="Oswald"/>
                  <a:cs typeface="Oswald"/>
                  <a:sym typeface="Oswald"/>
                </a:rPr>
                <a:t>. </a:t>
              </a:r>
              <a:endParaRPr b="0" i="0" sz="1100" u="none" cap="none" strike="noStrike">
                <a:solidFill>
                  <a:srgbClr val="999999"/>
                </a:solidFill>
                <a:latin typeface="Oswald"/>
                <a:ea typeface="Oswald"/>
                <a:cs typeface="Oswald"/>
                <a:sym typeface="Oswald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t/>
              </a:r>
              <a:endParaRPr b="0" i="0" sz="1100" u="none" cap="none" strike="noStrike">
                <a:solidFill>
                  <a:srgbClr val="999999"/>
                </a:solidFill>
                <a:latin typeface="Oswald"/>
                <a:ea typeface="Oswald"/>
                <a:cs typeface="Oswald"/>
                <a:sym typeface="Oswald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b="0" i="0" lang="pl" sz="1100" u="none" cap="none" strike="noStrike">
                  <a:solidFill>
                    <a:srgbClr val="999999"/>
                  </a:solidFill>
                  <a:latin typeface="Oswald"/>
                  <a:ea typeface="Oswald"/>
                  <a:cs typeface="Oswald"/>
                  <a:sym typeface="Oswald"/>
                </a:rPr>
                <a:t>Z czasem firma rozpoczęła prace nad własnymi grami. Naszym największym tytułem jest wspomniane – </a:t>
              </a:r>
              <a:r>
                <a:rPr b="0" i="0" lang="pl" sz="1100" u="none" cap="none" strike="noStrike">
                  <a:solidFill>
                    <a:srgbClr val="DDDDDD"/>
                  </a:solidFill>
                  <a:latin typeface="Oswald"/>
                  <a:ea typeface="Oswald"/>
                  <a:cs typeface="Oswald"/>
                  <a:sym typeface="Oswald"/>
                </a:rPr>
                <a:t>Medieval Dynasty </a:t>
              </a:r>
              <a:r>
                <a:rPr b="0" i="0" lang="pl" sz="1100" u="none" cap="none" strike="noStrike">
                  <a:solidFill>
                    <a:srgbClr val="999999"/>
                  </a:solidFill>
                  <a:latin typeface="Oswald"/>
                  <a:ea typeface="Oswald"/>
                  <a:cs typeface="Oswald"/>
                  <a:sym typeface="Oswald"/>
                </a:rPr>
                <a:t>– unikatowa produkcja, łącząca w sobie najlepsze cechy popularnych gatunków, takich jak </a:t>
              </a:r>
              <a:r>
                <a:rPr b="0" i="0" lang="pl" sz="1100" u="none" cap="none" strike="noStrike">
                  <a:solidFill>
                    <a:srgbClr val="DDDDDD"/>
                  </a:solidFill>
                  <a:latin typeface="Oswald"/>
                  <a:ea typeface="Oswald"/>
                  <a:cs typeface="Oswald"/>
                  <a:sym typeface="Oswald"/>
                </a:rPr>
                <a:t>survivale, symulatory, buildery, RPG i strategie</a:t>
              </a:r>
              <a:r>
                <a:rPr b="0" i="0" lang="pl" sz="1100" u="none" cap="none" strike="noStrike">
                  <a:solidFill>
                    <a:srgbClr val="999999"/>
                  </a:solidFill>
                  <a:latin typeface="Oswald"/>
                  <a:ea typeface="Oswald"/>
                  <a:cs typeface="Oswald"/>
                  <a:sym typeface="Oswald"/>
                </a:rPr>
                <a:t>.​ Studio tworzy gry przy użyciu silnika </a:t>
              </a:r>
              <a:r>
                <a:rPr b="0" i="0" lang="pl" sz="1100" u="none" cap="none" strike="noStrike">
                  <a:solidFill>
                    <a:srgbClr val="9B9B9B"/>
                  </a:solidFill>
                  <a:latin typeface="Oswald"/>
                  <a:ea typeface="Oswald"/>
                  <a:cs typeface="Oswald"/>
                  <a:sym typeface="Oswald"/>
                </a:rPr>
                <a:t>Unreal Engine 4 na </a:t>
              </a:r>
              <a:r>
                <a:rPr b="0" i="0" lang="pl" sz="1100" u="none" cap="none" strike="noStrike">
                  <a:solidFill>
                    <a:srgbClr val="DDDDDD"/>
                  </a:solidFill>
                  <a:latin typeface="Oswald"/>
                  <a:ea typeface="Oswald"/>
                  <a:cs typeface="Oswald"/>
                  <a:sym typeface="Oswald"/>
                </a:rPr>
                <a:t>PC, PlayStation oraz Xbox</a:t>
              </a:r>
              <a:r>
                <a:rPr b="0" i="0" lang="pl" sz="1100" u="none" cap="none" strike="noStrike">
                  <a:solidFill>
                    <a:srgbClr val="999999"/>
                  </a:solidFill>
                  <a:latin typeface="Oswald"/>
                  <a:ea typeface="Oswald"/>
                  <a:cs typeface="Oswald"/>
                  <a:sym typeface="Oswald"/>
                </a:rPr>
                <a:t>, które charakteryzują się wciągającą rozgrywką i wysokiej jakości oprawą graficzną.​ ​ Render Cube obecnie posiada ponad </a:t>
              </a:r>
              <a:r>
                <a:rPr b="0" i="0" lang="pl" sz="1100" u="none" cap="none" strike="noStrike">
                  <a:solidFill>
                    <a:srgbClr val="DDDDDD"/>
                  </a:solidFill>
                  <a:latin typeface="Oswald"/>
                  <a:ea typeface="Oswald"/>
                  <a:cs typeface="Oswald"/>
                  <a:sym typeface="Oswald"/>
                </a:rPr>
                <a:t>35-osobowy zespół</a:t>
              </a:r>
              <a:r>
                <a:rPr b="0" i="0" lang="pl" sz="1100" u="none" cap="none" strike="noStrike">
                  <a:solidFill>
                    <a:srgbClr val="999999"/>
                  </a:solidFill>
                  <a:latin typeface="Oswald"/>
                  <a:ea typeface="Oswald"/>
                  <a:cs typeface="Oswald"/>
                  <a:sym typeface="Oswald"/>
                </a:rPr>
                <a:t>, który stale się powiększa. ​ ​</a:t>
              </a:r>
              <a:endParaRPr b="0" i="0" sz="1100" u="none" cap="none" strike="noStrike">
                <a:solidFill>
                  <a:srgbClr val="999999"/>
                </a:solidFill>
                <a:latin typeface="Oswald"/>
                <a:ea typeface="Oswald"/>
                <a:cs typeface="Oswald"/>
                <a:sym typeface="Oswald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t/>
              </a:r>
              <a:endParaRPr b="0" i="0" sz="1100" u="none" cap="none" strike="noStrike">
                <a:solidFill>
                  <a:srgbClr val="999999"/>
                </a:solidFill>
                <a:latin typeface="Oswald"/>
                <a:ea typeface="Oswald"/>
                <a:cs typeface="Oswald"/>
                <a:sym typeface="Oswald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b="0" i="1" lang="pl" sz="1100" u="none" cap="none" strike="noStrike">
                  <a:solidFill>
                    <a:srgbClr val="999999"/>
                  </a:solidFill>
                  <a:latin typeface="Oswald"/>
                  <a:ea typeface="Oswald"/>
                  <a:cs typeface="Oswald"/>
                  <a:sym typeface="Oswald"/>
                </a:rPr>
                <a:t>Rozumiemy trendy rynku gier, od premiery </a:t>
              </a:r>
              <a:r>
                <a:rPr b="0" i="1" lang="pl" sz="1100" u="none" cap="none" strike="noStrike">
                  <a:solidFill>
                    <a:srgbClr val="DDDDDD"/>
                  </a:solidFill>
                  <a:latin typeface="Oswald"/>
                  <a:ea typeface="Oswald"/>
                  <a:cs typeface="Oswald"/>
                  <a:sym typeface="Oswald"/>
                </a:rPr>
                <a:t>Medieval Dynasty </a:t>
              </a:r>
              <a:r>
                <a:rPr b="0" i="1" lang="pl" sz="1100" u="none" cap="none" strike="noStrike">
                  <a:solidFill>
                    <a:srgbClr val="999999"/>
                  </a:solidFill>
                  <a:latin typeface="Oswald"/>
                  <a:ea typeface="Oswald"/>
                  <a:cs typeface="Oswald"/>
                  <a:sym typeface="Oswald"/>
                </a:rPr>
                <a:t>wprowadziliśmy  kilka  znaczących aktualizacji, a przede wszystkim tryb kooperacji, który </a:t>
              </a:r>
              <a:r>
                <a:rPr b="0" i="1" lang="pl" sz="1100" u="none" cap="none" strike="noStrike">
                  <a:solidFill>
                    <a:srgbClr val="DDDDDD"/>
                  </a:solidFill>
                  <a:latin typeface="Oswald"/>
                  <a:ea typeface="Oswald"/>
                  <a:cs typeface="Oswald"/>
                  <a:sym typeface="Oswald"/>
                </a:rPr>
                <a:t>wielkością</a:t>
              </a:r>
              <a:r>
                <a:rPr b="0" i="1" lang="pl" sz="1100" u="none" cap="none" strike="noStrike">
                  <a:solidFill>
                    <a:srgbClr val="999999"/>
                  </a:solidFill>
                  <a:latin typeface="Oswald"/>
                  <a:ea typeface="Oswald"/>
                  <a:cs typeface="Oswald"/>
                  <a:sym typeface="Oswald"/>
                </a:rPr>
                <a:t> </a:t>
              </a:r>
              <a:r>
                <a:rPr b="0" i="1" lang="pl" sz="1100" u="none" cap="none" strike="noStrike">
                  <a:solidFill>
                    <a:srgbClr val="DDDDDD"/>
                  </a:solidFill>
                  <a:latin typeface="Oswald"/>
                  <a:ea typeface="Oswald"/>
                  <a:cs typeface="Oswald"/>
                  <a:sym typeface="Oswald"/>
                </a:rPr>
                <a:t>porównywalny jest do podstawowej wersji gry</a:t>
              </a:r>
              <a:r>
                <a:rPr b="0" i="1" lang="pl" sz="1100" u="none" cap="none" strike="noStrike">
                  <a:solidFill>
                    <a:srgbClr val="999999"/>
                  </a:solidFill>
                  <a:latin typeface="Oswald"/>
                  <a:ea typeface="Oswald"/>
                  <a:cs typeface="Oswald"/>
                  <a:sym typeface="Oswald"/>
                </a:rPr>
                <a:t>. To właśnie dzięki zbudowanym relacjom z graczami i wyczuciu sektora gier notujemy coraz to nowsze rekordy sprzedaży, do dziś gra sprzedała się w </a:t>
              </a:r>
              <a:r>
                <a:rPr b="0" i="1" lang="pl" sz="1100" u="none" cap="none" strike="noStrike">
                  <a:solidFill>
                    <a:srgbClr val="DDDDDD"/>
                  </a:solidFill>
                  <a:latin typeface="Oswald"/>
                  <a:ea typeface="Oswald"/>
                  <a:cs typeface="Oswald"/>
                  <a:sym typeface="Oswald"/>
                </a:rPr>
                <a:t>1,75 mln kopiach</a:t>
              </a:r>
              <a:r>
                <a:rPr b="0" i="1" lang="pl" sz="1100" u="none" cap="none" strike="noStrike">
                  <a:solidFill>
                    <a:srgbClr val="999999"/>
                  </a:solidFill>
                  <a:latin typeface="Oswald"/>
                  <a:ea typeface="Oswald"/>
                  <a:cs typeface="Oswald"/>
                  <a:sym typeface="Oswald"/>
                </a:rPr>
                <a:t>. Gracze stale wracają do naszej produkcji, dzięki czemu jest ona longsellerem. W rekordowym momencie, w naszą produkcję grało jednocześnie ponad </a:t>
              </a:r>
              <a:r>
                <a:rPr b="0" i="1" lang="pl" sz="1100" u="none" cap="none" strike="noStrike">
                  <a:solidFill>
                    <a:srgbClr val="DDDDDD"/>
                  </a:solidFill>
                  <a:latin typeface="Oswald"/>
                  <a:ea typeface="Oswald"/>
                  <a:cs typeface="Oswald"/>
                  <a:sym typeface="Oswald"/>
                </a:rPr>
                <a:t>31 tys. graczy</a:t>
              </a:r>
              <a:r>
                <a:rPr b="0" i="1" lang="pl" sz="1100" u="none" cap="none" strike="noStrike">
                  <a:solidFill>
                    <a:srgbClr val="999999"/>
                  </a:solidFill>
                  <a:latin typeface="Oswald"/>
                  <a:ea typeface="Oswald"/>
                  <a:cs typeface="Oswald"/>
                  <a:sym typeface="Oswald"/>
                </a:rPr>
                <a:t>.  </a:t>
              </a:r>
              <a:endParaRPr b="0" i="1" sz="1100" u="none" cap="none" strike="noStrike">
                <a:solidFill>
                  <a:srgbClr val="999999"/>
                </a:solidFill>
                <a:latin typeface="Oswald"/>
                <a:ea typeface="Oswald"/>
                <a:cs typeface="Oswald"/>
                <a:sym typeface="Oswald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b="0" i="1" lang="pl" sz="1100" u="none" cap="none" strike="noStrike">
                  <a:solidFill>
                    <a:srgbClr val="999999"/>
                  </a:solidFill>
                  <a:latin typeface="Oswald"/>
                  <a:ea typeface="Oswald"/>
                  <a:cs typeface="Oswald"/>
                  <a:sym typeface="Oswald"/>
                </a:rPr>
                <a:t>  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b="0" i="0" lang="pl" sz="1100" u="none" cap="none" strike="noStrike">
                  <a:solidFill>
                    <a:srgbClr val="DDDDDD"/>
                  </a:solidFill>
                  <a:latin typeface="Oswald"/>
                  <a:ea typeface="Oswald"/>
                  <a:cs typeface="Oswald"/>
                  <a:sym typeface="Oswald"/>
                </a:rPr>
                <a:t>Damian Szymański, założyciel i prezes zarządu Render Cube</a:t>
              </a:r>
              <a:endParaRPr b="0" i="0" sz="1100" u="none" cap="none" strike="noStrike">
                <a:solidFill>
                  <a:srgbClr val="DDDDDD"/>
                </a:solidFill>
                <a:latin typeface="Oswald"/>
                <a:ea typeface="Oswald"/>
                <a:cs typeface="Oswald"/>
                <a:sym typeface="Oswald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t/>
              </a:r>
              <a:endParaRPr b="0" i="0" sz="1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19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r>
              <a:t/>
            </a:r>
            <a:endParaRPr/>
          </a:p>
        </p:txBody>
      </p:sp>
      <p:sp>
        <p:nvSpPr>
          <p:cNvPr id="130" name="Google Shape;130;p19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/>
          </a:p>
        </p:txBody>
      </p:sp>
      <p:pic>
        <p:nvPicPr>
          <p:cNvPr id="131" name="Google Shape;131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2" y="-1503"/>
            <a:ext cx="9144002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19"/>
          <p:cNvPicPr preferRelativeResize="0"/>
          <p:nvPr/>
        </p:nvPicPr>
        <p:blipFill rotWithShape="1">
          <a:blip r:embed="rId4">
            <a:alphaModFix/>
          </a:blip>
          <a:srcRect b="0" l="10839" r="49502" t="0"/>
          <a:stretch/>
        </p:blipFill>
        <p:spPr>
          <a:xfrm rot="-5400000">
            <a:off x="3906873" y="-11883"/>
            <a:ext cx="1330248" cy="9156032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p19"/>
          <p:cNvSpPr txBox="1"/>
          <p:nvPr/>
        </p:nvSpPr>
        <p:spPr>
          <a:xfrm>
            <a:off x="312147" y="3926644"/>
            <a:ext cx="53571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pl" sz="2000" u="none" cap="none" strike="noStrike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NASZ ZESPÓŁ </a:t>
            </a:r>
            <a:endParaRPr b="1" i="0" sz="2000" u="none" cap="none" strike="noStrike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134" name="Google Shape;134;p19"/>
          <p:cNvSpPr txBox="1"/>
          <p:nvPr/>
        </p:nvSpPr>
        <p:spPr>
          <a:xfrm>
            <a:off x="312147" y="4275325"/>
            <a:ext cx="7948170" cy="203129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pl" sz="1200" u="none" cap="none" strike="noStrike">
                <a:solidFill>
                  <a:srgbClr val="999999"/>
                </a:solidFill>
                <a:latin typeface="Oswald"/>
                <a:ea typeface="Oswald"/>
                <a:cs typeface="Oswald"/>
                <a:sym typeface="Oswald"/>
              </a:rPr>
              <a:t>Zespół </a:t>
            </a:r>
            <a:r>
              <a:rPr b="0" i="0" lang="pl" sz="1200" u="none" cap="none" strike="noStrike">
                <a:solidFill>
                  <a:srgbClr val="DDDDDD"/>
                </a:solidFill>
                <a:latin typeface="Oswald"/>
                <a:ea typeface="Oswald"/>
                <a:cs typeface="Oswald"/>
                <a:sym typeface="Oswald"/>
              </a:rPr>
              <a:t>Render Cube </a:t>
            </a:r>
            <a:r>
              <a:rPr b="0" i="0" lang="pl" sz="1200" u="none" cap="none" strike="noStrike">
                <a:solidFill>
                  <a:srgbClr val="999999"/>
                </a:solidFill>
                <a:latin typeface="Oswald"/>
                <a:ea typeface="Oswald"/>
                <a:cs typeface="Oswald"/>
                <a:sym typeface="Oswald"/>
              </a:rPr>
              <a:t>tworzy </a:t>
            </a:r>
            <a:r>
              <a:rPr b="0" i="0" lang="pl" sz="1200" u="none" cap="none" strike="noStrike">
                <a:solidFill>
                  <a:srgbClr val="DDDDDD"/>
                </a:solidFill>
                <a:latin typeface="Oswald"/>
                <a:ea typeface="Oswald"/>
                <a:cs typeface="Oswald"/>
                <a:sym typeface="Oswald"/>
              </a:rPr>
              <a:t>35 osób</a:t>
            </a:r>
            <a:r>
              <a:rPr b="0" i="0" lang="pl" sz="1200" u="none" cap="none" strike="noStrike">
                <a:solidFill>
                  <a:srgbClr val="999999"/>
                </a:solidFill>
                <a:latin typeface="Oswald"/>
                <a:ea typeface="Oswald"/>
                <a:cs typeface="Oswald"/>
                <a:sym typeface="Oswald"/>
              </a:rPr>
              <a:t>, które kochają gamedev na każdym poziomie: od samego grania w gry, przez projektowanie, po kodowanie i finalizowanie projektu. </a:t>
            </a:r>
            <a:endParaRPr b="0" i="0" sz="1200" u="none" cap="none" strike="noStrike">
              <a:solidFill>
                <a:srgbClr val="999999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999999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999999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999999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999999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999999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999999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999999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5" name="Google Shape;135;p19"/>
          <p:cNvPicPr preferRelativeResize="0"/>
          <p:nvPr/>
        </p:nvPicPr>
        <p:blipFill rotWithShape="1">
          <a:blip r:embed="rId5">
            <a:alphaModFix/>
          </a:blip>
          <a:srcRect b="-417" l="84284" r="-679" t="278"/>
          <a:stretch/>
        </p:blipFill>
        <p:spPr>
          <a:xfrm>
            <a:off x="7648050" y="-174"/>
            <a:ext cx="1499143" cy="51506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Google Shape;140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Obraz zawierający na wolnym powietrzu, niebo, chmura, roślina&#10;&#10;Opis wygenerowany automatycznie" id="145" name="Google Shape;145;p21"/>
          <p:cNvPicPr preferRelativeResize="0"/>
          <p:nvPr/>
        </p:nvPicPr>
        <p:blipFill rotWithShape="1">
          <a:blip r:embed="rId4">
            <a:alphaModFix/>
          </a:blip>
          <a:srcRect b="0" l="19735" r="27493" t="0"/>
          <a:stretch/>
        </p:blipFill>
        <p:spPr>
          <a:xfrm>
            <a:off x="4311166" y="1220"/>
            <a:ext cx="4832939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Google Shape;146;p2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t/>
            </a:r>
            <a:endParaRPr/>
          </a:p>
        </p:txBody>
      </p:sp>
      <p:sp>
        <p:nvSpPr>
          <p:cNvPr id="147" name="Google Shape;147;p2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SzPts val="1800"/>
              <a:buNone/>
            </a:pPr>
            <a:r>
              <a:t/>
            </a:r>
            <a:endParaRPr/>
          </a:p>
        </p:txBody>
      </p:sp>
      <p:pic>
        <p:nvPicPr>
          <p:cNvPr id="148" name="Google Shape;148;p21"/>
          <p:cNvPicPr preferRelativeResize="0"/>
          <p:nvPr/>
        </p:nvPicPr>
        <p:blipFill rotWithShape="1">
          <a:blip r:embed="rId5">
            <a:alphaModFix/>
          </a:blip>
          <a:srcRect b="0" l="0" r="17500" t="0"/>
          <a:stretch/>
        </p:blipFill>
        <p:spPr>
          <a:xfrm>
            <a:off x="0" y="0"/>
            <a:ext cx="7543801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21"/>
          <p:cNvPicPr preferRelativeResize="0"/>
          <p:nvPr/>
        </p:nvPicPr>
        <p:blipFill rotWithShape="1">
          <a:blip r:embed="rId6">
            <a:alphaModFix/>
          </a:blip>
          <a:srcRect b="0" l="90078" r="0" t="0"/>
          <a:stretch/>
        </p:blipFill>
        <p:spPr>
          <a:xfrm>
            <a:off x="8236744" y="0"/>
            <a:ext cx="907259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50" name="Google Shape;150;p21"/>
          <p:cNvSpPr txBox="1"/>
          <p:nvPr/>
        </p:nvSpPr>
        <p:spPr>
          <a:xfrm>
            <a:off x="884744" y="1813744"/>
            <a:ext cx="5027900" cy="1415742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1" i="0" lang="pl" sz="4000" u="none" cap="none" strike="noStrike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NASZ SUKCES POTWIERDZAJĄ WYNIKI</a:t>
            </a:r>
            <a:endParaRPr b="1" i="0" sz="4000" u="none" cap="none" strike="noStrike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Google Shape;155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7290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57" name="Google Shape;157;p5"/>
          <p:cNvSpPr txBox="1"/>
          <p:nvPr/>
        </p:nvSpPr>
        <p:spPr>
          <a:xfrm>
            <a:off x="0" y="4603025"/>
            <a:ext cx="2289300" cy="33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</a:pPr>
            <a:r>
              <a:rPr b="1" i="0" lang="pl" sz="950" u="none" cap="none" strike="noStrike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Dane Finansowe  </a:t>
            </a:r>
            <a:endParaRPr b="0" i="0" sz="950" u="none" cap="none" strike="noStrike">
              <a:solidFill>
                <a:srgbClr val="FFFFFF"/>
              </a:solidFill>
              <a:latin typeface="Oswald Light"/>
              <a:ea typeface="Oswald Light"/>
              <a:cs typeface="Oswald Light"/>
              <a:sym typeface="Oswald Light"/>
            </a:endParaRPr>
          </a:p>
        </p:txBody>
      </p:sp>
      <p:sp>
        <p:nvSpPr>
          <p:cNvPr id="158" name="Google Shape;158;p5"/>
          <p:cNvSpPr txBox="1"/>
          <p:nvPr/>
        </p:nvSpPr>
        <p:spPr>
          <a:xfrm>
            <a:off x="426175" y="356750"/>
            <a:ext cx="6593750" cy="492412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b="1" i="0" lang="pl" sz="2000" u="none" cap="none" strike="noStrike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rPr>
              <a:t>GENERUJEMY POWTARZALNY ZYSK</a:t>
            </a:r>
            <a:endParaRPr b="1" i="0" sz="2000" u="none" cap="none" strike="noStrike">
              <a:solidFill>
                <a:schemeClr val="dk2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159" name="Google Shape;159;p5"/>
          <p:cNvSpPr txBox="1"/>
          <p:nvPr/>
        </p:nvSpPr>
        <p:spPr>
          <a:xfrm>
            <a:off x="426175" y="1039413"/>
            <a:ext cx="3984600" cy="27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0" i="0" lang="pl" sz="1300" u="none" cap="none" strike="noStrike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rPr>
              <a:t>Od czasów debiutu na NewConnect osiągamy </a:t>
            </a:r>
            <a:r>
              <a:rPr b="1" i="0" lang="pl" sz="1300" u="none" cap="none" strike="noStrike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rPr>
              <a:t>powtarzalne przychody, zysk netto i EBITDA</a:t>
            </a:r>
            <a:r>
              <a:rPr b="0" i="0" lang="pl" sz="1300" u="none" cap="none" strike="noStrike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rPr>
              <a:t>.</a:t>
            </a:r>
            <a:endParaRPr b="0" i="0" sz="1300" u="none" cap="none" strike="noStrike">
              <a:solidFill>
                <a:schemeClr val="dk2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pl" sz="1300" u="none" cap="none" strike="noStrike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rPr>
              <a:t>​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0" i="0" lang="pl" sz="1300" u="none" cap="none" strike="noStrike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rPr>
              <a:t>To efekt konsekwentnego rozwoju </a:t>
            </a:r>
            <a:r>
              <a:rPr b="1" i="0" lang="pl" sz="1300" u="none" cap="none" strike="noStrike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rPr>
              <a:t>Medieval Dynasty</a:t>
            </a:r>
            <a:r>
              <a:rPr b="0" i="0" lang="pl" sz="1300" u="none" cap="none" strike="noStrike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rPr>
              <a:t>, wzmacniania relacji z graczami poprzez dostarczanie im nowych dodatków, akcji promocyjnych, czy wreszcie dzięki udostępniania trybu kooperacji. </a:t>
            </a:r>
            <a:endParaRPr b="0" i="0" sz="1300" u="none" cap="none" strike="noStrike">
              <a:solidFill>
                <a:schemeClr val="dk2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300" u="none" cap="none" strike="noStrike">
              <a:solidFill>
                <a:schemeClr val="dk2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pl" sz="1300" u="none" cap="none" strike="noStrike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rPr>
              <a:t>Tryb kooperacji to dla nas przełomowy moment, premiera 2.0, pokazała siłę społeczności Medieval Dynasty. Z niecierpliwością czekamy także na premierę </a:t>
            </a:r>
            <a:r>
              <a:rPr b="1" i="0" lang="pl" sz="1300" u="none" cap="none" strike="noStrike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rPr>
              <a:t>VR-owej</a:t>
            </a:r>
            <a:r>
              <a:rPr b="0" i="0" lang="pl" sz="1300" u="none" cap="none" strike="noStrike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rPr>
              <a:t> wersji produkcji - </a:t>
            </a:r>
            <a:r>
              <a:rPr b="1" i="0" lang="pl" sz="1300" u="none" cap="none" strike="noStrike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rPr>
              <a:t>Medieval Dynasty New Settlement</a:t>
            </a:r>
            <a:r>
              <a:rPr b="0" i="0" lang="pl" sz="1300" u="none" cap="none" strike="noStrike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rPr>
              <a:t>, rozwijanej przez </a:t>
            </a:r>
            <a:r>
              <a:rPr b="1" i="0" lang="pl" sz="1300" u="none" cap="none" strike="noStrike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rPr>
              <a:t>Spectral Games</a:t>
            </a:r>
            <a:r>
              <a:rPr b="0" i="0" lang="pl" sz="1300" u="none" cap="none" strike="noStrike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rPr>
              <a:t>. </a:t>
            </a:r>
            <a:endParaRPr b="0" i="0" sz="1300" u="none" cap="none" strike="noStrike">
              <a:solidFill>
                <a:schemeClr val="dk2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graphicFrame>
        <p:nvGraphicFramePr>
          <p:cNvPr id="160" name="Google Shape;160;p5"/>
          <p:cNvGraphicFramePr/>
          <p:nvPr/>
        </p:nvGraphicFramePr>
        <p:xfrm>
          <a:off x="4572000" y="901325"/>
          <a:ext cx="4259050" cy="3340850"/>
        </p:xfrm>
        <a:graphic>
          <a:graphicData uri="http://schemas.openxmlformats.org/drawingml/2006/chart">
            <c:chart r:id="rId5"/>
          </a:graphicData>
        </a:graphic>
      </p:graphicFrame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Szymon Maj</dc:creato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0x010100A2CAA46A9D389F4CBEA929137E26F02C</vt:lpwstr>
  </property>
</Properties>
</file>